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2" r:id="rId5"/>
    <p:sldId id="273" r:id="rId6"/>
    <p:sldId id="318" r:id="rId7"/>
    <p:sldId id="320" r:id="rId8"/>
    <p:sldId id="321" r:id="rId9"/>
    <p:sldId id="322" r:id="rId10"/>
    <p:sldId id="323" r:id="rId11"/>
    <p:sldId id="325" r:id="rId12"/>
    <p:sldId id="326" r:id="rId13"/>
    <p:sldId id="327" r:id="rId14"/>
    <p:sldId id="328" r:id="rId15"/>
    <p:sldId id="329" r:id="rId16"/>
    <p:sldId id="330" r:id="rId17"/>
    <p:sldId id="331" r:id="rId18"/>
    <p:sldId id="332" r:id="rId19"/>
    <p:sldId id="333" r:id="rId20"/>
    <p:sldId id="335" r:id="rId21"/>
    <p:sldId id="324" r:id="rId22"/>
    <p:sldId id="336" r:id="rId23"/>
    <p:sldId id="33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p15:clr>
            <a:srgbClr val="A4A3A4"/>
          </p15:clr>
        </p15:guide>
        <p15:guide id="2" orient="horz" pos="643">
          <p15:clr>
            <a:srgbClr val="A4A3A4"/>
          </p15:clr>
        </p15:guide>
        <p15:guide id="3" orient="horz" pos="4156">
          <p15:clr>
            <a:srgbClr val="A4A3A4"/>
          </p15:clr>
        </p15:guide>
        <p15:guide id="4" pos="2880">
          <p15:clr>
            <a:srgbClr val="A4A3A4"/>
          </p15:clr>
        </p15:guide>
        <p15:guide id="5" pos="385">
          <p15:clr>
            <a:srgbClr val="A4A3A4"/>
          </p15:clr>
        </p15:guide>
        <p15:guide id="6" pos="55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hforth, Alex" initials="BA" lastIdx="4" clrIdx="0">
    <p:extLst>
      <p:ext uri="{19B8F6BF-5375-455C-9EA6-DF929625EA0E}">
        <p15:presenceInfo xmlns:p15="http://schemas.microsoft.com/office/powerpoint/2012/main" userId="S::Alex.Bashforth@edfenergy.com::f1d6bdad-d0be-4a7b-a425-97d6622463fc" providerId="AD"/>
      </p:ext>
    </p:extLst>
  </p:cmAuthor>
  <p:cmAuthor id="2" name="Eleanor Haynes" initials="EH" lastIdx="7" clrIdx="1">
    <p:extLst>
      <p:ext uri="{19B8F6BF-5375-455C-9EA6-DF929625EA0E}">
        <p15:presenceInfo xmlns:p15="http://schemas.microsoft.com/office/powerpoint/2012/main" userId="S::Eleanor.Haynes@edfenergy.com::9bc43786-8c2b-49d2-9d46-cf1f5840353c" providerId="AD"/>
      </p:ext>
    </p:extLst>
  </p:cmAuthor>
  <p:cmAuthor id="3" name="Buckenham, Guy" initials="BG" lastIdx="3" clrIdx="2">
    <p:extLst>
      <p:ext uri="{19B8F6BF-5375-455C-9EA6-DF929625EA0E}">
        <p15:presenceInfo xmlns:p15="http://schemas.microsoft.com/office/powerpoint/2012/main" userId="S::Guy.Buckenham@edfenergy.com::3bb16b5d-5c8f-4922-9e4b-ad4f32889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3537" autoAdjust="0"/>
  </p:normalViewPr>
  <p:slideViewPr>
    <p:cSldViewPr showGuides="1">
      <p:cViewPr varScale="1">
        <p:scale>
          <a:sx n="103" d="100"/>
          <a:sy n="103" d="100"/>
        </p:scale>
        <p:origin x="2214" y="102"/>
      </p:cViewPr>
      <p:guideLst>
        <p:guide orient="horz" pos="1979"/>
        <p:guide orient="horz" pos="643"/>
        <p:guide orient="horz" pos="4156"/>
        <p:guide pos="2880"/>
        <p:guide pos="385"/>
        <p:guide pos="55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FC52D-33C6-4809-B5F9-C7F19A3B08D2}" type="datetimeFigureOut">
              <a:rPr lang="en-GB" smtClean="0"/>
              <a:t>10/11/2022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A64E9-C399-45B2-A486-4FCB9E13C79C}" type="slidenum">
              <a:rPr lang="en-GB" smtClean="0"/>
              <a:t>‹#›</a:t>
            </a:fld>
            <a:endParaRPr lang="en-GB"/>
          </a:p>
        </p:txBody>
      </p:sp>
    </p:spTree>
    <p:extLst>
      <p:ext uri="{BB962C8B-B14F-4D97-AF65-F5344CB8AC3E}">
        <p14:creationId xmlns:p14="http://schemas.microsoft.com/office/powerpoint/2010/main" val="265689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2</a:t>
            </a:fld>
            <a:endParaRPr lang="en-GB"/>
          </a:p>
        </p:txBody>
      </p:sp>
    </p:spTree>
    <p:extLst>
      <p:ext uri="{BB962C8B-B14F-4D97-AF65-F5344CB8AC3E}">
        <p14:creationId xmlns:p14="http://schemas.microsoft.com/office/powerpoint/2010/main" val="40191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11</a:t>
            </a:fld>
            <a:endParaRPr lang="en-GB"/>
          </a:p>
        </p:txBody>
      </p:sp>
    </p:spTree>
    <p:extLst>
      <p:ext uri="{BB962C8B-B14F-4D97-AF65-F5344CB8AC3E}">
        <p14:creationId xmlns:p14="http://schemas.microsoft.com/office/powerpoint/2010/main" val="69932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12</a:t>
            </a:fld>
            <a:endParaRPr lang="en-GB"/>
          </a:p>
        </p:txBody>
      </p:sp>
    </p:spTree>
    <p:extLst>
      <p:ext uri="{BB962C8B-B14F-4D97-AF65-F5344CB8AC3E}">
        <p14:creationId xmlns:p14="http://schemas.microsoft.com/office/powerpoint/2010/main" val="375723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13</a:t>
            </a:fld>
            <a:endParaRPr lang="en-GB"/>
          </a:p>
        </p:txBody>
      </p:sp>
    </p:spTree>
    <p:extLst>
      <p:ext uri="{BB962C8B-B14F-4D97-AF65-F5344CB8AC3E}">
        <p14:creationId xmlns:p14="http://schemas.microsoft.com/office/powerpoint/2010/main" val="160566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14</a:t>
            </a:fld>
            <a:endParaRPr lang="en-GB"/>
          </a:p>
        </p:txBody>
      </p:sp>
    </p:spTree>
    <p:extLst>
      <p:ext uri="{BB962C8B-B14F-4D97-AF65-F5344CB8AC3E}">
        <p14:creationId xmlns:p14="http://schemas.microsoft.com/office/powerpoint/2010/main" val="109983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15</a:t>
            </a:fld>
            <a:endParaRPr lang="en-GB"/>
          </a:p>
        </p:txBody>
      </p:sp>
    </p:spTree>
    <p:extLst>
      <p:ext uri="{BB962C8B-B14F-4D97-AF65-F5344CB8AC3E}">
        <p14:creationId xmlns:p14="http://schemas.microsoft.com/office/powerpoint/2010/main" val="289729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16</a:t>
            </a:fld>
            <a:endParaRPr lang="en-GB"/>
          </a:p>
        </p:txBody>
      </p:sp>
    </p:spTree>
    <p:extLst>
      <p:ext uri="{BB962C8B-B14F-4D97-AF65-F5344CB8AC3E}">
        <p14:creationId xmlns:p14="http://schemas.microsoft.com/office/powerpoint/2010/main" val="147363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17</a:t>
            </a:fld>
            <a:endParaRPr lang="en-GB"/>
          </a:p>
        </p:txBody>
      </p:sp>
    </p:spTree>
    <p:extLst>
      <p:ext uri="{BB962C8B-B14F-4D97-AF65-F5344CB8AC3E}">
        <p14:creationId xmlns:p14="http://schemas.microsoft.com/office/powerpoint/2010/main" val="404190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18</a:t>
            </a:fld>
            <a:endParaRPr lang="en-GB"/>
          </a:p>
        </p:txBody>
      </p:sp>
    </p:spTree>
    <p:extLst>
      <p:ext uri="{BB962C8B-B14F-4D97-AF65-F5344CB8AC3E}">
        <p14:creationId xmlns:p14="http://schemas.microsoft.com/office/powerpoint/2010/main" val="67929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19</a:t>
            </a:fld>
            <a:endParaRPr lang="en-GB"/>
          </a:p>
        </p:txBody>
      </p:sp>
    </p:spTree>
    <p:extLst>
      <p:ext uri="{BB962C8B-B14F-4D97-AF65-F5344CB8AC3E}">
        <p14:creationId xmlns:p14="http://schemas.microsoft.com/office/powerpoint/2010/main" val="358267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20</a:t>
            </a:fld>
            <a:endParaRPr lang="en-GB"/>
          </a:p>
        </p:txBody>
      </p:sp>
    </p:spTree>
    <p:extLst>
      <p:ext uri="{BB962C8B-B14F-4D97-AF65-F5344CB8AC3E}">
        <p14:creationId xmlns:p14="http://schemas.microsoft.com/office/powerpoint/2010/main" val="41013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3</a:t>
            </a:fld>
            <a:endParaRPr lang="en-GB"/>
          </a:p>
        </p:txBody>
      </p:sp>
    </p:spTree>
    <p:extLst>
      <p:ext uri="{BB962C8B-B14F-4D97-AF65-F5344CB8AC3E}">
        <p14:creationId xmlns:p14="http://schemas.microsoft.com/office/powerpoint/2010/main" val="299941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4</a:t>
            </a:fld>
            <a:endParaRPr lang="en-GB"/>
          </a:p>
        </p:txBody>
      </p:sp>
    </p:spTree>
    <p:extLst>
      <p:ext uri="{BB962C8B-B14F-4D97-AF65-F5344CB8AC3E}">
        <p14:creationId xmlns:p14="http://schemas.microsoft.com/office/powerpoint/2010/main" val="94211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5</a:t>
            </a:fld>
            <a:endParaRPr lang="en-GB"/>
          </a:p>
        </p:txBody>
      </p:sp>
    </p:spTree>
    <p:extLst>
      <p:ext uri="{BB962C8B-B14F-4D97-AF65-F5344CB8AC3E}">
        <p14:creationId xmlns:p14="http://schemas.microsoft.com/office/powerpoint/2010/main" val="125559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6</a:t>
            </a:fld>
            <a:endParaRPr lang="en-GB"/>
          </a:p>
        </p:txBody>
      </p:sp>
    </p:spTree>
    <p:extLst>
      <p:ext uri="{BB962C8B-B14F-4D97-AF65-F5344CB8AC3E}">
        <p14:creationId xmlns:p14="http://schemas.microsoft.com/office/powerpoint/2010/main" val="7694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7</a:t>
            </a:fld>
            <a:endParaRPr lang="en-GB"/>
          </a:p>
        </p:txBody>
      </p:sp>
    </p:spTree>
    <p:extLst>
      <p:ext uri="{BB962C8B-B14F-4D97-AF65-F5344CB8AC3E}">
        <p14:creationId xmlns:p14="http://schemas.microsoft.com/office/powerpoint/2010/main" val="413387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8</a:t>
            </a:fld>
            <a:endParaRPr lang="en-GB"/>
          </a:p>
        </p:txBody>
      </p:sp>
    </p:spTree>
    <p:extLst>
      <p:ext uri="{BB962C8B-B14F-4D97-AF65-F5344CB8AC3E}">
        <p14:creationId xmlns:p14="http://schemas.microsoft.com/office/powerpoint/2010/main" val="417108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9</a:t>
            </a:fld>
            <a:endParaRPr lang="en-GB"/>
          </a:p>
        </p:txBody>
      </p:sp>
    </p:spTree>
    <p:extLst>
      <p:ext uri="{BB962C8B-B14F-4D97-AF65-F5344CB8AC3E}">
        <p14:creationId xmlns:p14="http://schemas.microsoft.com/office/powerpoint/2010/main" val="34179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A64E9-C399-45B2-A486-4FCB9E13C79C}" type="slidenum">
              <a:rPr lang="en-GB" smtClean="0"/>
              <a:t>10</a:t>
            </a:fld>
            <a:endParaRPr lang="en-GB"/>
          </a:p>
        </p:txBody>
      </p:sp>
    </p:spTree>
    <p:extLst>
      <p:ext uri="{BB962C8B-B14F-4D97-AF65-F5344CB8AC3E}">
        <p14:creationId xmlns:p14="http://schemas.microsoft.com/office/powerpoint/2010/main" val="4071761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IMPORTANT INFORMA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4212" y="6346825"/>
            <a:ext cx="6172200" cy="403225"/>
          </a:xfrm>
        </p:spPr>
        <p:txBody>
          <a:bodyPr/>
          <a:lstStyle/>
          <a:p>
            <a:r>
              <a:rPr lang="en-GB" altLang="en-US" dirty="0"/>
              <a:t>EDF Capacity Market Rules Change Proposal CP364 - CMAG Presentation | Net Zero Strategy &amp; Policy Team | PROTECT – PRIVATE | © 2022 EDF Energy Ltd. All rights Reserved.</a:t>
            </a:r>
          </a:p>
        </p:txBody>
      </p:sp>
      <p:sp>
        <p:nvSpPr>
          <p:cNvPr id="6" name="Slide Number Placeholder 5"/>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56629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Welcome Option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6" name="Slide Number Placeholder 5"/>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30675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0" y="2672976"/>
            <a:ext cx="6912000" cy="540000"/>
          </a:xfrm>
        </p:spPr>
        <p:txBody>
          <a:bodyPr anchor="b" anchorCtr="0"/>
          <a:lstStyle>
            <a:lvl1pPr>
              <a:defRPr b="1" cap="none" baseline="0">
                <a:latin typeface="Frutiger LT 55 Roman" panose="020B0602020204020204" pitchFamily="34" charset="0"/>
              </a:defRPr>
            </a:lvl1pPr>
          </a:lstStyle>
          <a:p>
            <a:r>
              <a:rPr lang="en-US"/>
              <a:t>Click to edit Master title style</a:t>
            </a:r>
            <a:endParaRPr lang="en-GB" dirty="0"/>
          </a:p>
        </p:txBody>
      </p:sp>
      <p:sp>
        <p:nvSpPr>
          <p:cNvPr id="7" name="Footer Placeholder 6"/>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Subtitle 2"/>
          <p:cNvSpPr>
            <a:spLocks noGrp="1"/>
          </p:cNvSpPr>
          <p:nvPr>
            <p:ph type="subTitle" idx="1"/>
          </p:nvPr>
        </p:nvSpPr>
        <p:spPr>
          <a:xfrm>
            <a:off x="1080000" y="3212976"/>
            <a:ext cx="6912000" cy="432000"/>
          </a:xfrm>
        </p:spPr>
        <p:txBody>
          <a:bodyPr>
            <a:normAutofit/>
          </a:bodyPr>
          <a:lstStyle>
            <a:lvl1pPr marL="0" indent="0" algn="l">
              <a:buNone/>
              <a:defRPr lang="en-GB" sz="1800" kern="1200" cap="none" baseline="0" dirty="0" smtClean="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999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3"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345323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US"/>
              <a:t>Click to edit Master title style</a:t>
            </a:r>
            <a:endParaRPr lang="en-GB" dirty="0"/>
          </a:p>
        </p:txBody>
      </p:sp>
      <p:sp>
        <p:nvSpPr>
          <p:cNvPr id="12" name="Content Placeholder 3"/>
          <p:cNvSpPr>
            <a:spLocks noGrp="1"/>
          </p:cNvSpPr>
          <p:nvPr>
            <p:ph sz="quarter" idx="12"/>
          </p:nvPr>
        </p:nvSpPr>
        <p:spPr>
          <a:xfrm>
            <a:off x="611188" y="1268412"/>
            <a:ext cx="8208962" cy="4392000"/>
          </a:xfrm>
        </p:spPr>
        <p:txBody>
          <a:bodyPr/>
          <a:lstStyle>
            <a:lvl1pPr marL="342900" indent="-342900">
              <a:buFont typeface="Arial" panose="020B0604020202020204" pitchFamily="34" charset="0"/>
              <a:buChar char="•"/>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1124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8" name="Slide Number Placeholder 7"/>
          <p:cNvSpPr>
            <a:spLocks noGrp="1"/>
          </p:cNvSpPr>
          <p:nvPr>
            <p:ph type="sldNum" sz="quarter" idx="11"/>
          </p:nvPr>
        </p:nvSpPr>
        <p:spPr/>
        <p:txBody>
          <a:bodyPr/>
          <a:lstStyle/>
          <a:p>
            <a:fld id="{352D268D-E5DB-4D76-8C43-F544D2039CA0}" type="slidenum">
              <a:rPr lang="en-GB" altLang="en-US" smtClean="0"/>
              <a:pPr/>
              <a:t>‹#›</a:t>
            </a:fld>
            <a:endParaRPr lang="en-GB" altLang="en-US"/>
          </a:p>
        </p:txBody>
      </p:sp>
      <p:sp>
        <p:nvSpPr>
          <p:cNvPr id="11" name="Title 10"/>
          <p:cNvSpPr>
            <a:spLocks noGrp="1"/>
          </p:cNvSpPr>
          <p:nvPr>
            <p:ph type="title"/>
          </p:nvPr>
        </p:nvSpPr>
        <p:spPr/>
        <p:txBody>
          <a:bodyPr/>
          <a:lstStyle/>
          <a:p>
            <a:r>
              <a:rPr lang="en-US"/>
              <a:t>Click to edit Master title style</a:t>
            </a:r>
            <a:endParaRPr lang="en-GB" dirty="0"/>
          </a:p>
        </p:txBody>
      </p:sp>
      <p:sp>
        <p:nvSpPr>
          <p:cNvPr id="4" name="Content Placeholder 3"/>
          <p:cNvSpPr>
            <a:spLocks noGrp="1"/>
          </p:cNvSpPr>
          <p:nvPr>
            <p:ph sz="quarter" idx="12"/>
          </p:nvPr>
        </p:nvSpPr>
        <p:spPr>
          <a:xfrm>
            <a:off x="611188" y="1268412"/>
            <a:ext cx="8208962" cy="4392000"/>
          </a:xfrm>
        </p:spPr>
        <p:txBody>
          <a:bodyPr/>
          <a:lstStyle>
            <a:lvl1pPr marL="457200" indent="-457200">
              <a:buFont typeface="+mj-lt"/>
              <a:buAutoNum type="arabicPeriod"/>
              <a:defRPr/>
            </a:lvl1pPr>
            <a:lvl2pPr marL="909637" indent="-457200">
              <a:defRPr lang="en-US" sz="2400" kern="1200" dirty="0" smtClean="0">
                <a:solidFill>
                  <a:schemeClr val="tx1"/>
                </a:solidFill>
                <a:latin typeface="Frutiger LT 45 Light" pitchFamily="34" charset="0"/>
                <a:ea typeface="+mn-ea"/>
                <a:cs typeface="+mn-cs"/>
              </a:defRPr>
            </a:lvl2pPr>
            <a:lvl3pPr marL="1090612" indent="-342900">
              <a:defRPr lang="en-US" sz="2400" kern="1200" dirty="0" smtClean="0">
                <a:solidFill>
                  <a:schemeClr val="tx1"/>
                </a:solidFill>
                <a:latin typeface="Frutiger LT 45 Light" pitchFamily="34" charset="0"/>
                <a:ea typeface="+mn-ea"/>
                <a:cs typeface="+mn-cs"/>
              </a:defRPr>
            </a:lvl3pPr>
            <a:lvl4pPr marL="1373188" indent="-342900">
              <a:defRPr lang="en-US" sz="2400" kern="1200" dirty="0" smtClean="0">
                <a:solidFill>
                  <a:schemeClr val="tx1"/>
                </a:solidFill>
                <a:latin typeface="Frutiger LT 45 Light" pitchFamily="34" charset="0"/>
                <a:ea typeface="+mn-ea"/>
                <a:cs typeface="+mn-cs"/>
              </a:defRPr>
            </a:lvl4pPr>
            <a:lvl5pPr marL="1679575" indent="-342900">
              <a:defRPr lang="en-GB" sz="2400" kern="1200" dirty="0">
                <a:solidFill>
                  <a:schemeClr val="tx1"/>
                </a:solidFill>
                <a:latin typeface="Frutiger LT 45 Light"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867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2400" cy="867105"/>
          </a:xfrm>
        </p:spPr>
        <p:txBody>
          <a:bodyPr/>
          <a:lstStyle/>
          <a:p>
            <a:r>
              <a:rPr lang="en-US"/>
              <a:t>Click to edit Master title style</a:t>
            </a:r>
            <a:endParaRPr lang="en-GB" dirty="0"/>
          </a:p>
        </p:txBody>
      </p:sp>
      <p:sp>
        <p:nvSpPr>
          <p:cNvPr id="6" name="Footer Placeholder 5"/>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7" name="Slide Number Placeholder 6"/>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22261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Media Placeholder 8"/>
          <p:cNvSpPr>
            <a:spLocks noGrp="1"/>
          </p:cNvSpPr>
          <p:nvPr>
            <p:ph type="media" sz="quarter" idx="10"/>
          </p:nvPr>
        </p:nvSpPr>
        <p:spPr>
          <a:xfrm>
            <a:off x="611189" y="1773238"/>
            <a:ext cx="8208962" cy="4824412"/>
          </a:xfrm>
        </p:spPr>
        <p:txBody>
          <a:bodyPr/>
          <a:lstStyle>
            <a:lvl1pPr marL="0" indent="0">
              <a:buNone/>
              <a:defRPr/>
            </a:lvl1pPr>
          </a:lstStyle>
          <a:p>
            <a:r>
              <a:rPr lang="en-US"/>
              <a:t>Click icon to add media</a:t>
            </a:r>
            <a:endParaRPr lang="en-GB" dirty="0"/>
          </a:p>
        </p:txBody>
      </p:sp>
    </p:spTree>
    <p:extLst>
      <p:ext uri="{BB962C8B-B14F-4D97-AF65-F5344CB8AC3E}">
        <p14:creationId xmlns:p14="http://schemas.microsoft.com/office/powerpoint/2010/main" val="396622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684212" y="6346825"/>
            <a:ext cx="6172200" cy="403225"/>
          </a:xfrm>
        </p:spPr>
        <p:txBody>
          <a:bodyPr/>
          <a:lstStyle/>
          <a:p>
            <a:r>
              <a:rPr lang="en-GB" altLang="en-US"/>
              <a:t>EDF Capacity Market Rules Change Proposal CP364 - CMAG Presentation | Net Zero Strategy &amp; Policy Team | PROTECT – PRIVATE | © 2022 EDF Energy Ltd. All rights Reserved.</a:t>
            </a:r>
            <a:endParaRPr lang="en-GB" altLang="en-US" dirty="0"/>
          </a:p>
        </p:txBody>
      </p:sp>
      <p:sp>
        <p:nvSpPr>
          <p:cNvPr id="6" name="Slide Number Placeholder 5"/>
          <p:cNvSpPr>
            <a:spLocks noGrp="1"/>
          </p:cNvSpPr>
          <p:nvPr>
            <p:ph type="sldNum" sz="quarter" idx="11"/>
          </p:nvPr>
        </p:nvSpPr>
        <p:spPr/>
        <p:txBody>
          <a:bodyPr/>
          <a:lstStyle/>
          <a:p>
            <a:fld id="{352D268D-E5DB-4D76-8C43-F544D2039CA0}" type="slidenum">
              <a:rPr lang="en-GB" altLang="en-US" smtClean="0"/>
              <a:pPr/>
              <a:t>‹#›</a:t>
            </a:fld>
            <a:endParaRPr lang="en-GB" altLang="en-US"/>
          </a:p>
        </p:txBody>
      </p:sp>
    </p:spTree>
    <p:extLst>
      <p:ext uri="{BB962C8B-B14F-4D97-AF65-F5344CB8AC3E}">
        <p14:creationId xmlns:p14="http://schemas.microsoft.com/office/powerpoint/2010/main" val="193707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600" y="424799"/>
            <a:ext cx="8222400" cy="867105"/>
          </a:xfrm>
          <a:prstGeom prst="rect">
            <a:avLst/>
          </a:prstGeom>
        </p:spPr>
        <p:txBody>
          <a:bodyPr vert="horz" lIns="0" tIns="0" rIns="0" bIns="0" rtlCol="0" anchor="ctr">
            <a:normAutofit/>
          </a:bodyPr>
          <a:lstStyle/>
          <a:p>
            <a:pPr lvl="0" algn="l" rtl="0" eaLnBrk="1" fontAlgn="base" hangingPunct="1">
              <a:spcBef>
                <a:spcPct val="0"/>
              </a:spcBef>
              <a:spcAft>
                <a:spcPct val="0"/>
              </a:spcAft>
            </a:pPr>
            <a:r>
              <a:rPr lang="en-US"/>
              <a:t>Click to edit Master title style</a:t>
            </a:r>
            <a:endParaRPr lang="en-GB" dirty="0"/>
          </a:p>
        </p:txBody>
      </p:sp>
      <p:sp>
        <p:nvSpPr>
          <p:cNvPr id="3" name="Text Placeholder 2"/>
          <p:cNvSpPr>
            <a:spLocks noGrp="1"/>
          </p:cNvSpPr>
          <p:nvPr>
            <p:ph type="body" idx="1"/>
          </p:nvPr>
        </p:nvSpPr>
        <p:spPr>
          <a:xfrm>
            <a:off x="583200" y="1299600"/>
            <a:ext cx="8236800" cy="439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8"/>
          <p:cNvSpPr>
            <a:spLocks noGrp="1" noChangeArrowheads="1"/>
          </p:cNvSpPr>
          <p:nvPr>
            <p:ph type="ftr" sz="quarter" idx="3"/>
          </p:nvPr>
        </p:nvSpPr>
        <p:spPr bwMode="auto">
          <a:xfrm>
            <a:off x="684212" y="6346825"/>
            <a:ext cx="6172200" cy="40322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sz="700">
                <a:solidFill>
                  <a:schemeClr val="tx1"/>
                </a:solidFill>
              </a:defRPr>
            </a:lvl1pPr>
          </a:lstStyle>
          <a:p>
            <a:r>
              <a:rPr lang="en-GB" altLang="en-US" dirty="0"/>
              <a:t>EDF Capacity Market Rules Change Proposal CP364 - CMAG Presentation | Net Zero Strategy &amp; Policy Team | PROTECT – PRIVATE | © 2022 EDF Energy Ltd. All rights Reserved.</a:t>
            </a:r>
          </a:p>
        </p:txBody>
      </p:sp>
      <p:sp>
        <p:nvSpPr>
          <p:cNvPr id="8" name="Rectangle 14"/>
          <p:cNvSpPr>
            <a:spLocks noGrp="1" noChangeArrowheads="1"/>
          </p:cNvSpPr>
          <p:nvPr>
            <p:ph type="sldNum" sz="quarter" idx="4"/>
          </p:nvPr>
        </p:nvSpPr>
        <p:spPr bwMode="auto">
          <a:xfrm>
            <a:off x="250825" y="6346825"/>
            <a:ext cx="43180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eaLnBrk="0" hangingPunct="0">
              <a:defRPr sz="1000">
                <a:solidFill>
                  <a:schemeClr val="tx1"/>
                </a:solidFill>
              </a:defRPr>
            </a:lvl1pPr>
          </a:lstStyle>
          <a:p>
            <a:fld id="{352D268D-E5DB-4D76-8C43-F544D2039CA0}" type="slidenum">
              <a:rPr lang="en-GB" altLang="en-US" smtClean="0"/>
              <a:pPr/>
              <a:t>‹#›</a:t>
            </a:fld>
            <a:endParaRPr lang="en-GB" altLang="en-US" dirty="0"/>
          </a:p>
        </p:txBody>
      </p:sp>
    </p:spTree>
    <p:extLst>
      <p:ext uri="{BB962C8B-B14F-4D97-AF65-F5344CB8AC3E}">
        <p14:creationId xmlns:p14="http://schemas.microsoft.com/office/powerpoint/2010/main" val="1852584596"/>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49" r:id="rId3"/>
    <p:sldLayoutId id="2147483673" r:id="rId4"/>
    <p:sldLayoutId id="2147483650" r:id="rId5"/>
    <p:sldLayoutId id="2147483670" r:id="rId6"/>
    <p:sldLayoutId id="2147483654" r:id="rId7"/>
    <p:sldLayoutId id="2147483672" r:id="rId8"/>
    <p:sldLayoutId id="2147483668" r:id="rId9"/>
  </p:sldLayoutIdLst>
  <p:hf hdr="0" dt="0"/>
  <p:txStyles>
    <p:titleStyle>
      <a:lvl1pPr algn="l" defTabSz="914400" rtl="0" eaLnBrk="1" latinLnBrk="0" hangingPunct="1">
        <a:spcBef>
          <a:spcPct val="0"/>
        </a:spcBef>
        <a:buNone/>
        <a:defRPr lang="en-GB" sz="2800" kern="1200" dirty="0">
          <a:solidFill>
            <a:schemeClr val="accent1"/>
          </a:solidFill>
          <a:latin typeface="Frutiger LT 45 Light"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1pPr>
      <a:lvl2pPr marL="909637" indent="-457200" algn="l" defTabSz="914400" rtl="0" eaLnBrk="1" latinLnBrk="0" hangingPunct="1">
        <a:spcBef>
          <a:spcPct val="20000"/>
        </a:spcBef>
        <a:buClr>
          <a:schemeClr val="accent1"/>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2pPr>
      <a:lvl3pPr marL="1090612" indent="-342900" algn="l" defTabSz="914400" rtl="0" eaLnBrk="1" latinLnBrk="0" hangingPunct="1">
        <a:spcBef>
          <a:spcPct val="20000"/>
        </a:spcBef>
        <a:buClr>
          <a:schemeClr val="accent1"/>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3pPr>
      <a:lvl4pPr marL="1373188" indent="-342900" algn="l" defTabSz="914400" rtl="0" eaLnBrk="1" latinLnBrk="0" hangingPunct="1">
        <a:spcBef>
          <a:spcPct val="20000"/>
        </a:spcBef>
        <a:buClr>
          <a:schemeClr val="accent1"/>
        </a:buClr>
        <a:buFont typeface="Arial" panose="020B0604020202020204" pitchFamily="34" charset="0"/>
        <a:buChar char="–"/>
        <a:defRPr lang="en-US" sz="2400" kern="1200" dirty="0" smtClean="0">
          <a:solidFill>
            <a:schemeClr val="tx1"/>
          </a:solidFill>
          <a:latin typeface="Frutiger LT 45 Light" pitchFamily="34" charset="0"/>
          <a:ea typeface="+mn-ea"/>
          <a:cs typeface="+mn-cs"/>
        </a:defRPr>
      </a:lvl4pPr>
      <a:lvl5pPr marL="1679575" indent="-342900" algn="l" defTabSz="914400" rtl="0" eaLnBrk="1" latinLnBrk="0" hangingPunct="1">
        <a:spcBef>
          <a:spcPct val="20000"/>
        </a:spcBef>
        <a:buClr>
          <a:schemeClr val="accent1"/>
        </a:buClr>
        <a:buFont typeface="Arial" panose="020B0604020202020204" pitchFamily="34" charset="0"/>
        <a:buChar char="»"/>
        <a:defRPr lang="en-GB" sz="2400" kern="1200" dirty="0">
          <a:solidFill>
            <a:schemeClr val="tx1"/>
          </a:solidFill>
          <a:latin typeface="Frutiger LT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ofgem.gov.uk/sites/default/files/docs/2019/04/five_year_review_of_the_capacity_market_rules_-_first_policy_consultatio_0.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FA3E-196A-48F5-9A24-2FB96D4D9567}"/>
              </a:ext>
            </a:extLst>
          </p:cNvPr>
          <p:cNvSpPr>
            <a:spLocks noGrp="1"/>
          </p:cNvSpPr>
          <p:nvPr>
            <p:ph type="ctrTitle"/>
          </p:nvPr>
        </p:nvSpPr>
        <p:spPr/>
        <p:txBody>
          <a:bodyPr>
            <a:normAutofit fontScale="90000"/>
          </a:bodyPr>
          <a:lstStyle/>
          <a:p>
            <a:r>
              <a:rPr lang="en-GB" dirty="0"/>
              <a:t>EDF Capacity Market Rules Change Proposal</a:t>
            </a:r>
          </a:p>
        </p:txBody>
      </p:sp>
      <p:sp>
        <p:nvSpPr>
          <p:cNvPr id="3" name="Footer Placeholder 2">
            <a:extLst>
              <a:ext uri="{FF2B5EF4-FFF2-40B4-BE49-F238E27FC236}">
                <a16:creationId xmlns:a16="http://schemas.microsoft.com/office/drawing/2014/main" id="{DCC69665-2886-4BCE-A69A-E29A85FE97D8}"/>
              </a:ext>
            </a:extLst>
          </p:cNvPr>
          <p:cNvSpPr>
            <a:spLocks noGrp="1"/>
          </p:cNvSpPr>
          <p:nvPr>
            <p:ph type="ftr" sz="quarter" idx="10"/>
          </p:nvPr>
        </p:nvSpPr>
        <p:spPr>
          <a:xfrm>
            <a:off x="684211" y="6346825"/>
            <a:ext cx="8208963" cy="403225"/>
          </a:xfrm>
        </p:spPr>
        <p:txBody>
          <a:bodyPr/>
          <a:lstStyle/>
          <a:p>
            <a:r>
              <a:rPr lang="en-GB" altLang="en-US" dirty="0"/>
              <a:t>EDF Capacity Market Rules Change Proposal CP364 - CMAG Presentation | Net Zero Strategy &amp; Policy Team | PROTECT – PRIVATE | © 2022 EDF Energy Ltd. All rights Reserved.</a:t>
            </a:r>
          </a:p>
        </p:txBody>
      </p:sp>
      <p:sp>
        <p:nvSpPr>
          <p:cNvPr id="4" name="Slide Number Placeholder 3">
            <a:extLst>
              <a:ext uri="{FF2B5EF4-FFF2-40B4-BE49-F238E27FC236}">
                <a16:creationId xmlns:a16="http://schemas.microsoft.com/office/drawing/2014/main" id="{4CC9E6D4-17D9-4BE9-BAC9-814BD9D99E3E}"/>
              </a:ext>
            </a:extLst>
          </p:cNvPr>
          <p:cNvSpPr>
            <a:spLocks noGrp="1"/>
          </p:cNvSpPr>
          <p:nvPr>
            <p:ph type="sldNum" sz="quarter" idx="11"/>
          </p:nvPr>
        </p:nvSpPr>
        <p:spPr/>
        <p:txBody>
          <a:bodyPr/>
          <a:lstStyle/>
          <a:p>
            <a:fld id="{352D268D-E5DB-4D76-8C43-F544D2039CA0}" type="slidenum">
              <a:rPr lang="en-GB" altLang="en-US" smtClean="0"/>
              <a:pPr/>
              <a:t>1</a:t>
            </a:fld>
            <a:endParaRPr lang="en-GB" altLang="en-US"/>
          </a:p>
        </p:txBody>
      </p:sp>
      <p:sp>
        <p:nvSpPr>
          <p:cNvPr id="5" name="Subtitle 4">
            <a:extLst>
              <a:ext uri="{FF2B5EF4-FFF2-40B4-BE49-F238E27FC236}">
                <a16:creationId xmlns:a16="http://schemas.microsoft.com/office/drawing/2014/main" id="{2E1F9F39-3129-4ED8-8E0D-5D069AEDD7D7}"/>
              </a:ext>
            </a:extLst>
          </p:cNvPr>
          <p:cNvSpPr>
            <a:spLocks noGrp="1"/>
          </p:cNvSpPr>
          <p:nvPr>
            <p:ph type="subTitle" idx="1"/>
          </p:nvPr>
        </p:nvSpPr>
        <p:spPr>
          <a:xfrm>
            <a:off x="1080000" y="3284984"/>
            <a:ext cx="6912000" cy="720080"/>
          </a:xfrm>
        </p:spPr>
        <p:txBody>
          <a:bodyPr/>
          <a:lstStyle/>
          <a:p>
            <a:pPr>
              <a:spcBef>
                <a:spcPts val="600"/>
              </a:spcBef>
            </a:pPr>
            <a:r>
              <a:rPr lang="en-GB" dirty="0"/>
              <a:t>Presentation to the CM Advisory Group (CMAG)</a:t>
            </a:r>
          </a:p>
          <a:p>
            <a:r>
              <a:rPr lang="en-GB" dirty="0"/>
              <a:t>15</a:t>
            </a:r>
            <a:r>
              <a:rPr lang="en-GB" baseline="30000" dirty="0"/>
              <a:t>th</a:t>
            </a:r>
            <a:r>
              <a:rPr lang="en-GB" dirty="0"/>
              <a:t> November 2022</a:t>
            </a:r>
          </a:p>
        </p:txBody>
      </p:sp>
    </p:spTree>
    <p:extLst>
      <p:ext uri="{BB962C8B-B14F-4D97-AF65-F5344CB8AC3E}">
        <p14:creationId xmlns:p14="http://schemas.microsoft.com/office/powerpoint/2010/main" val="181132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10</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are the potential benefits?</a:t>
            </a:r>
            <a:endParaRPr lang="en-GB" altLang="en-US" sz="900" dirty="0"/>
          </a:p>
          <a:p>
            <a:pPr>
              <a:lnSpc>
                <a:spcPct val="110000"/>
              </a:lnSpc>
            </a:pPr>
            <a:r>
              <a:rPr lang="en-GB" altLang="en-US" sz="3100" dirty="0"/>
              <a:t>If secondary trades could be used to replace capacity which the ESO would otherwise assume as non-delivery, this would directly reduce the T-1 auction target for the relevant Delivery Year, and therefore reduce the cost to consumer for the auction. </a:t>
            </a:r>
          </a:p>
          <a:p>
            <a:pPr>
              <a:lnSpc>
                <a:spcPct val="110000"/>
              </a:lnSpc>
            </a:pPr>
            <a:r>
              <a:rPr lang="en-GB" altLang="en-US" sz="3100" dirty="0"/>
              <a:t>Worked example:</a:t>
            </a:r>
          </a:p>
          <a:p>
            <a:pPr lvl="1">
              <a:lnSpc>
                <a:spcPct val="110000"/>
              </a:lnSpc>
            </a:pPr>
            <a:r>
              <a:rPr lang="en-GB" altLang="en-US" sz="3100" dirty="0"/>
              <a:t>The Dungeness B nuclear plant (two units) is subject to two Capacity Agreements for the 2022/23 Delivery Year for ~1GW de-rated capacity. This was awarded in January 2020, in the T-3 auction. </a:t>
            </a:r>
          </a:p>
          <a:p>
            <a:pPr lvl="1">
              <a:lnSpc>
                <a:spcPct val="110000"/>
              </a:lnSpc>
            </a:pPr>
            <a:r>
              <a:rPr lang="en-GB" altLang="en-US" sz="3100" dirty="0"/>
              <a:t>In June 2021, following an extended outage which revealed a number of station-specific risks, EDF decided to move Dungeness B into the defueling phase, meaning the units will be unable to meet the obligations of the 2022/23 Agreements.</a:t>
            </a:r>
          </a:p>
          <a:p>
            <a:pPr>
              <a:lnSpc>
                <a:spcPct val="110000"/>
              </a:lnSpc>
            </a:pPr>
            <a:endParaRPr lang="en-GB" altLang="en-US" sz="3100" dirty="0"/>
          </a:p>
        </p:txBody>
      </p:sp>
    </p:spTree>
    <p:extLst>
      <p:ext uri="{BB962C8B-B14F-4D97-AF65-F5344CB8AC3E}">
        <p14:creationId xmlns:p14="http://schemas.microsoft.com/office/powerpoint/2010/main" val="87093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11</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are the potential benefits?</a:t>
            </a:r>
            <a:endParaRPr lang="en-GB" altLang="en-US" sz="900" dirty="0"/>
          </a:p>
          <a:p>
            <a:pPr>
              <a:lnSpc>
                <a:spcPct val="110000"/>
              </a:lnSpc>
            </a:pPr>
            <a:r>
              <a:rPr lang="en-GB" altLang="en-US" sz="3100" dirty="0"/>
              <a:t>Worked example:</a:t>
            </a:r>
          </a:p>
          <a:p>
            <a:pPr lvl="1">
              <a:lnSpc>
                <a:spcPct val="110000"/>
              </a:lnSpc>
            </a:pPr>
            <a:r>
              <a:rPr lang="en-GB" altLang="en-US" sz="3100" dirty="0"/>
              <a:t>In lieu of a force majeure clause in the CM, the only option to avoid termination of the Agreements was to secure secondary trades before the Delivery Year. </a:t>
            </a:r>
          </a:p>
          <a:p>
            <a:pPr lvl="1">
              <a:lnSpc>
                <a:spcPct val="110000"/>
              </a:lnSpc>
            </a:pPr>
            <a:r>
              <a:rPr lang="en-GB" altLang="en-US" sz="3100" dirty="0"/>
              <a:t>However, due to the announced closure of the plant, the ESO classified Dungeness B’s capacity as assumed non-delivery in the 2021 Electricity Capacity Report for the 2022/23 Delivery Year.</a:t>
            </a:r>
          </a:p>
          <a:p>
            <a:pPr lvl="1">
              <a:lnSpc>
                <a:spcPct val="110000"/>
              </a:lnSpc>
            </a:pPr>
            <a:r>
              <a:rPr lang="en-GB" altLang="en-US" sz="3100" dirty="0"/>
              <a:t>As such, the target capacity for the 2022/23 T-1 auction included ~1GW of ‘replacement’ capacity for Dungeness B. </a:t>
            </a:r>
          </a:p>
          <a:p>
            <a:pPr lvl="1">
              <a:lnSpc>
                <a:spcPct val="110000"/>
              </a:lnSpc>
            </a:pPr>
            <a:r>
              <a:rPr lang="en-GB" altLang="en-US" sz="3100" dirty="0"/>
              <a:t>As the T-1 2022/23 auction procured all available capacity for the Delivery Year, this set the clearing price at the maximum of £75/kW. </a:t>
            </a:r>
          </a:p>
          <a:p>
            <a:pPr lvl="1">
              <a:lnSpc>
                <a:spcPct val="110000"/>
              </a:lnSpc>
            </a:pPr>
            <a:r>
              <a:rPr lang="en-GB" altLang="en-US" sz="3100" dirty="0"/>
              <a:t>This also effectively left 0MW available for secondary trading before the Delivery Year started. </a:t>
            </a:r>
          </a:p>
          <a:p>
            <a:pPr>
              <a:lnSpc>
                <a:spcPct val="110000"/>
              </a:lnSpc>
            </a:pPr>
            <a:endParaRPr lang="en-GB" altLang="en-US" sz="3100" dirty="0"/>
          </a:p>
        </p:txBody>
      </p:sp>
    </p:spTree>
    <p:extLst>
      <p:ext uri="{BB962C8B-B14F-4D97-AF65-F5344CB8AC3E}">
        <p14:creationId xmlns:p14="http://schemas.microsoft.com/office/powerpoint/2010/main" val="375043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12</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are the potential benefits?</a:t>
            </a:r>
            <a:endParaRPr lang="en-GB" altLang="en-US" sz="900" dirty="0"/>
          </a:p>
          <a:p>
            <a:pPr>
              <a:lnSpc>
                <a:spcPct val="110000"/>
              </a:lnSpc>
            </a:pPr>
            <a:r>
              <a:rPr lang="en-GB" altLang="en-US" sz="3100" dirty="0"/>
              <a:t>Worked example:</a:t>
            </a:r>
          </a:p>
          <a:p>
            <a:pPr lvl="1">
              <a:lnSpc>
                <a:spcPct val="110000"/>
              </a:lnSpc>
            </a:pPr>
            <a:r>
              <a:rPr lang="en-GB" altLang="en-US" sz="3100" dirty="0"/>
              <a:t>As we could not source capacity for a secondary trade, the inevitable outcome is termination in August 2023, where EDF will be subject to a termination fee.</a:t>
            </a:r>
          </a:p>
          <a:p>
            <a:pPr lvl="1">
              <a:lnSpc>
                <a:spcPct val="110000"/>
              </a:lnSpc>
            </a:pPr>
            <a:r>
              <a:rPr lang="en-GB" altLang="en-US" sz="3100" dirty="0"/>
              <a:t>If our Rules change proposal had already been in place in advance, and secondary trading had been allowed from the conclusion of the T-4 auction (T-3 in this case), EDF could have started negotiations with other parties from June 2021. We could also negotiate multiple Delivery Years at once, rather than trading one year at a time. </a:t>
            </a:r>
          </a:p>
          <a:p>
            <a:pPr lvl="1">
              <a:lnSpc>
                <a:spcPct val="110000"/>
              </a:lnSpc>
            </a:pPr>
            <a:r>
              <a:rPr lang="en-GB" altLang="en-US" sz="3100" dirty="0"/>
              <a:t>As a secondary trade is a private commercial agreement, there would be no additional cost to consumers under this arrangement. If Dungeness B’s capacity was replaced via a trade before the 2022/23 T-1 target was set, the ESO would not classify it as non-delivery, and the T-1 target capacity would have been lower. This could have reduced the T-1 clearing price and the total cost of the auction. </a:t>
            </a:r>
          </a:p>
          <a:p>
            <a:pPr lvl="1">
              <a:lnSpc>
                <a:spcPct val="110000"/>
              </a:lnSpc>
            </a:pPr>
            <a:endParaRPr lang="en-GB" altLang="en-US" sz="3100" dirty="0"/>
          </a:p>
          <a:p>
            <a:pPr>
              <a:lnSpc>
                <a:spcPct val="110000"/>
              </a:lnSpc>
            </a:pPr>
            <a:endParaRPr lang="en-GB" altLang="en-US" sz="3100" dirty="0"/>
          </a:p>
        </p:txBody>
      </p:sp>
    </p:spTree>
    <p:extLst>
      <p:ext uri="{BB962C8B-B14F-4D97-AF65-F5344CB8AC3E}">
        <p14:creationId xmlns:p14="http://schemas.microsoft.com/office/powerpoint/2010/main" val="153792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13</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Impact on the CM Objectives</a:t>
            </a:r>
            <a:endParaRPr lang="en-GB" altLang="en-US" sz="900" dirty="0"/>
          </a:p>
          <a:p>
            <a:pPr>
              <a:lnSpc>
                <a:spcPct val="110000"/>
              </a:lnSpc>
            </a:pPr>
            <a:r>
              <a:rPr lang="en-GB" altLang="en-US" sz="3100" dirty="0"/>
              <a:t>The CM Rules Change Objectives are:</a:t>
            </a:r>
          </a:p>
          <a:p>
            <a:pPr lvl="1">
              <a:lnSpc>
                <a:spcPct val="110000"/>
              </a:lnSpc>
            </a:pPr>
            <a:r>
              <a:rPr lang="en-GB" altLang="en-US" sz="3100" dirty="0"/>
              <a:t>promoting investment in capacity to ensure security of electricity supply, </a:t>
            </a:r>
          </a:p>
          <a:p>
            <a:pPr lvl="1">
              <a:lnSpc>
                <a:spcPct val="110000"/>
              </a:lnSpc>
            </a:pPr>
            <a:r>
              <a:rPr lang="en-GB" altLang="en-US" sz="3100" dirty="0"/>
              <a:t>facilitating the efficient operation and administration of the Capacity Market, and</a:t>
            </a:r>
          </a:p>
          <a:p>
            <a:pPr lvl="1">
              <a:lnSpc>
                <a:spcPct val="110000"/>
              </a:lnSpc>
            </a:pPr>
            <a:r>
              <a:rPr lang="en-GB" altLang="en-US" sz="3100" dirty="0"/>
              <a:t>ensuring the compatibility of the Capacity Market Rules with other subordinate legislation under Part 2 of the Energy Act 2013.</a:t>
            </a:r>
          </a:p>
          <a:p>
            <a:pPr>
              <a:lnSpc>
                <a:spcPct val="110000"/>
              </a:lnSpc>
            </a:pPr>
            <a:r>
              <a:rPr lang="en-GB" altLang="en-US" sz="3100" dirty="0"/>
              <a:t>We believe our proposal would primarily facilitate more efficient operation and administration of the Capacity Market, and would result in lower costs for consumers. </a:t>
            </a:r>
          </a:p>
          <a:p>
            <a:pPr>
              <a:lnSpc>
                <a:spcPct val="110000"/>
              </a:lnSpc>
            </a:pPr>
            <a:r>
              <a:rPr lang="en-GB" altLang="en-US" sz="3100" dirty="0"/>
              <a:t>The issues described in our worked example also occurred for the 2021/22 Delivery Year and are very likely to occur again for the 2023/24 Delivery. </a:t>
            </a:r>
          </a:p>
        </p:txBody>
      </p:sp>
    </p:spTree>
    <p:extLst>
      <p:ext uri="{BB962C8B-B14F-4D97-AF65-F5344CB8AC3E}">
        <p14:creationId xmlns:p14="http://schemas.microsoft.com/office/powerpoint/2010/main" val="411511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14</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Impact on the urgency criteria</a:t>
            </a:r>
            <a:endParaRPr lang="en-GB" altLang="en-US" sz="900" dirty="0"/>
          </a:p>
          <a:p>
            <a:pPr>
              <a:lnSpc>
                <a:spcPct val="110000"/>
              </a:lnSpc>
            </a:pPr>
            <a:r>
              <a:rPr lang="en-GB" altLang="en-US" sz="3100" dirty="0"/>
              <a:t>The Ofgem guidance document on Rules changes states that: “an urgent proposal must be in accordance with our principal objectives and general duties and have regard to the CM Rule Change objectives. It should be linked to an imminent or current issue, and one which if not urgently addressed may:</a:t>
            </a:r>
          </a:p>
          <a:p>
            <a:pPr marL="715963" lvl="1" indent="-357188">
              <a:lnSpc>
                <a:spcPct val="110000"/>
              </a:lnSpc>
            </a:pPr>
            <a:r>
              <a:rPr lang="en-GB" altLang="en-US" sz="3100" dirty="0"/>
              <a:t>affect the efficient operation of the capacity market, and/or</a:t>
            </a:r>
          </a:p>
          <a:p>
            <a:pPr marL="715963" lvl="1" indent="-357188">
              <a:lnSpc>
                <a:spcPct val="110000"/>
              </a:lnSpc>
            </a:pPr>
            <a:r>
              <a:rPr lang="en-GB" altLang="en-US" sz="3100" dirty="0"/>
              <a:t>have a significant commercial impact on capacity market participants, possible capacity market participants, consumers or other stakeholders.”</a:t>
            </a:r>
          </a:p>
          <a:p>
            <a:pPr>
              <a:lnSpc>
                <a:spcPct val="110000"/>
              </a:lnSpc>
            </a:pPr>
            <a:r>
              <a:rPr lang="en-GB" altLang="en-US" sz="3100" dirty="0"/>
              <a:t>We requested that our proposal CP364 be considered as an urgent change to the Rules. The issues described in the worked example were imminent at the time of our proposal (July 2021) as they related to the T-1 2022/23 auction and the re-procurement of 1GW of Dungeness B’s capacity. We expected the T-1 clearing price to be high, so believed significant additional costs to consumers could be avoided if we could arrange a secondary trade before the auction. </a:t>
            </a:r>
          </a:p>
          <a:p>
            <a:pPr marL="0" indent="0">
              <a:lnSpc>
                <a:spcPct val="110000"/>
              </a:lnSpc>
              <a:buNone/>
            </a:pPr>
            <a:endParaRPr lang="en-GB" altLang="en-US" sz="3100" dirty="0"/>
          </a:p>
        </p:txBody>
      </p:sp>
    </p:spTree>
    <p:extLst>
      <p:ext uri="{BB962C8B-B14F-4D97-AF65-F5344CB8AC3E}">
        <p14:creationId xmlns:p14="http://schemas.microsoft.com/office/powerpoint/2010/main" val="46620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05099" y="6371539"/>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15</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Impact on the urgency criteria</a:t>
            </a:r>
            <a:endParaRPr lang="en-GB" altLang="en-US" sz="900" dirty="0"/>
          </a:p>
          <a:p>
            <a:pPr>
              <a:lnSpc>
                <a:spcPct val="110000"/>
              </a:lnSpc>
            </a:pPr>
            <a:r>
              <a:rPr lang="en-GB" altLang="en-US" sz="3100" dirty="0"/>
              <a:t>For our proposal to have the maximum impact, we originally believed that it needed to be implemented before the publication of the final T-1 2022/23 auction parameters in January 2022 and allow enough time for the ESO to review a secondary trading entrant application (three months). This suggested a Rules change in place by the end of October 2021. </a:t>
            </a:r>
          </a:p>
          <a:p>
            <a:pPr>
              <a:lnSpc>
                <a:spcPct val="110000"/>
              </a:lnSpc>
            </a:pPr>
            <a:r>
              <a:rPr lang="en-GB" altLang="en-US" sz="3100" dirty="0"/>
              <a:t>In September 2021, we received a written decision from Ofgem (via email) on the urgency of our proposal CP364. This stated that “there is sufficient justification for us to consider the proposed change urgent” and Ofgem noted “the potential commercial impacts that the current timeline for registering Secondary Trades can have on consumers and participants.“</a:t>
            </a:r>
          </a:p>
          <a:p>
            <a:pPr>
              <a:lnSpc>
                <a:spcPct val="110000"/>
              </a:lnSpc>
            </a:pPr>
            <a:r>
              <a:rPr lang="en-GB" altLang="en-US" sz="3100" dirty="0"/>
              <a:t>However, Ofgem advised that it would not be possible to progress the proposal to our requested timeline due to “practical considerations” (e.g. their statutory duty to consult, time to lay Rule changes, and the ability of the Delivery Body to implement any changes in time for winter). </a:t>
            </a:r>
          </a:p>
          <a:p>
            <a:pPr>
              <a:lnSpc>
                <a:spcPct val="110000"/>
              </a:lnSpc>
            </a:pPr>
            <a:endParaRPr lang="en-GB" altLang="en-US" sz="3100" dirty="0"/>
          </a:p>
          <a:p>
            <a:pPr marL="0" indent="0">
              <a:lnSpc>
                <a:spcPct val="110000"/>
              </a:lnSpc>
              <a:buNone/>
            </a:pPr>
            <a:endParaRPr lang="en-GB" altLang="en-US" sz="3100" dirty="0"/>
          </a:p>
        </p:txBody>
      </p:sp>
    </p:spTree>
    <p:extLst>
      <p:ext uri="{BB962C8B-B14F-4D97-AF65-F5344CB8AC3E}">
        <p14:creationId xmlns:p14="http://schemas.microsoft.com/office/powerpoint/2010/main" val="133597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05099" y="6371539"/>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16</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Impact on the urgency criteria</a:t>
            </a:r>
            <a:endParaRPr lang="en-GB" altLang="en-US" sz="900" dirty="0"/>
          </a:p>
          <a:p>
            <a:pPr>
              <a:lnSpc>
                <a:spcPct val="110000"/>
              </a:lnSpc>
            </a:pPr>
            <a:r>
              <a:rPr lang="en-GB" altLang="en-US" sz="3100" dirty="0"/>
              <a:t>In January 2022, Ofgem provided a further update on the progress of our proposal CP364:</a:t>
            </a:r>
          </a:p>
          <a:p>
            <a:pPr lvl="1">
              <a:lnSpc>
                <a:spcPct val="110000"/>
              </a:lnSpc>
            </a:pPr>
            <a:r>
              <a:rPr lang="en-GB" altLang="en-US" sz="3100" dirty="0"/>
              <a:t>In late 2021, Ofgem requested an impact assessment of the proposal from the Delivery Body and ESC. </a:t>
            </a:r>
          </a:p>
          <a:p>
            <a:pPr lvl="1">
              <a:lnSpc>
                <a:spcPct val="110000"/>
              </a:lnSpc>
            </a:pPr>
            <a:r>
              <a:rPr lang="en-GB" altLang="en-US" sz="3100" dirty="0"/>
              <a:t>The Delivery Body said the proposal would result in a ‘large system impact’ and noted that several areas of the Rules would also need to be changed. The Delivery Body also noted that making any changes in the ‘old’ (current) version of the EMR Portal would be inefficient.</a:t>
            </a:r>
          </a:p>
          <a:p>
            <a:pPr lvl="1">
              <a:lnSpc>
                <a:spcPct val="110000"/>
              </a:lnSpc>
            </a:pPr>
            <a:r>
              <a:rPr lang="en-GB" altLang="en-US" sz="3100" dirty="0"/>
              <a:t>Ofgem also expressed “uncertainty over whether the proposed benefits [of the proposal] would actually be realised”, particularly considering the lack of available capacity in the current market. </a:t>
            </a:r>
          </a:p>
          <a:p>
            <a:pPr>
              <a:lnSpc>
                <a:spcPct val="110000"/>
              </a:lnSpc>
            </a:pPr>
            <a:r>
              <a:rPr lang="en-GB" altLang="en-US" sz="3100" dirty="0"/>
              <a:t>Ultimately, we were advised that the results from the impact assessments meant implementation would be delayed, and our proposal would be instead be included in a wider review of reform to secondary trading by the CMAG (once established). </a:t>
            </a:r>
          </a:p>
          <a:p>
            <a:pPr marL="0" indent="0">
              <a:lnSpc>
                <a:spcPct val="110000"/>
              </a:lnSpc>
              <a:buNone/>
            </a:pPr>
            <a:endParaRPr lang="en-GB" altLang="en-US" sz="3100" dirty="0"/>
          </a:p>
        </p:txBody>
      </p:sp>
    </p:spTree>
    <p:extLst>
      <p:ext uri="{BB962C8B-B14F-4D97-AF65-F5344CB8AC3E}">
        <p14:creationId xmlns:p14="http://schemas.microsoft.com/office/powerpoint/2010/main" val="279261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05099" y="6371539"/>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17</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Impact on the urgency criteria</a:t>
            </a:r>
            <a:endParaRPr lang="en-GB" altLang="en-US" sz="900" dirty="0"/>
          </a:p>
          <a:p>
            <a:pPr>
              <a:lnSpc>
                <a:spcPct val="110000"/>
              </a:lnSpc>
            </a:pPr>
            <a:r>
              <a:rPr lang="en-GB" altLang="en-US" sz="3100" dirty="0"/>
              <a:t>Realistically, we do not believe our proposal will be implemented before the T-1 2023/24 auction. Therefore, the proposal will not benefit our worked example, or any scenario involving Dungeness B.</a:t>
            </a:r>
          </a:p>
          <a:p>
            <a:pPr>
              <a:lnSpc>
                <a:spcPct val="110000"/>
              </a:lnSpc>
            </a:pPr>
            <a:r>
              <a:rPr lang="en-GB" altLang="en-US" sz="3100" dirty="0"/>
              <a:t>However, we continue to believe it is an important proposal, and fits into wider reform of the secondary trading regime, which we believe is currently ineffective and inefficient. </a:t>
            </a:r>
          </a:p>
          <a:p>
            <a:pPr>
              <a:lnSpc>
                <a:spcPct val="110000"/>
              </a:lnSpc>
            </a:pPr>
            <a:r>
              <a:rPr lang="en-GB" altLang="en-US" sz="3100" dirty="0"/>
              <a:t>We expect that many CM participants would benefit from the implementation of the proposal, and it should still be considered as ‘urgent’ so that implementation by the 2024/25 T-1 auction might be possible. </a:t>
            </a:r>
          </a:p>
          <a:p>
            <a:pPr marL="0" indent="0">
              <a:lnSpc>
                <a:spcPct val="110000"/>
              </a:lnSpc>
              <a:buNone/>
            </a:pPr>
            <a:endParaRPr lang="en-GB" altLang="en-US" sz="3100" dirty="0"/>
          </a:p>
        </p:txBody>
      </p:sp>
    </p:spTree>
    <p:extLst>
      <p:ext uri="{BB962C8B-B14F-4D97-AF65-F5344CB8AC3E}">
        <p14:creationId xmlns:p14="http://schemas.microsoft.com/office/powerpoint/2010/main" val="300233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18</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Other factors for consideration</a:t>
            </a:r>
            <a:endParaRPr lang="en-GB" altLang="en-US" sz="900" dirty="0"/>
          </a:p>
          <a:p>
            <a:pPr>
              <a:lnSpc>
                <a:spcPct val="110000"/>
              </a:lnSpc>
            </a:pPr>
            <a:r>
              <a:rPr lang="en-GB" altLang="en-US" sz="3100" dirty="0"/>
              <a:t>We appreciate that secondary trading impacts upon many different parts of the Rules. Our suggested amendments on slides 8 and 9 only cover the most obvious references.</a:t>
            </a:r>
          </a:p>
          <a:p>
            <a:pPr>
              <a:lnSpc>
                <a:spcPct val="110000"/>
              </a:lnSpc>
            </a:pPr>
            <a:r>
              <a:rPr lang="en-GB" altLang="en-US" sz="3100" dirty="0"/>
              <a:t>Our Rules proposal form also recognised that Rule 3.3.3, 5.5.11, and the definition of ‘Bidding Capacity’ would need to be amended. These would be required to prevent a CMU from being subject to two Capacity Obligations in the same Delivery Year which exceed the CMU’s de-rated capacity. This detail is shown on page 3 and 4 of our proposal form. </a:t>
            </a:r>
          </a:p>
          <a:p>
            <a:pPr>
              <a:lnSpc>
                <a:spcPct val="110000"/>
              </a:lnSpc>
            </a:pPr>
            <a:r>
              <a:rPr lang="en-GB" altLang="en-US" sz="3100" dirty="0"/>
              <a:t>Ofgem also advised that the Delivery Body thought Rules changes would be required to manage different de-rating factors for multiple secondary trades, and to increase the length of the ‘pause’ on trading around the T-1 auction. </a:t>
            </a:r>
          </a:p>
          <a:p>
            <a:pPr>
              <a:lnSpc>
                <a:spcPct val="110000"/>
              </a:lnSpc>
            </a:pPr>
            <a:r>
              <a:rPr lang="en-GB" altLang="en-US" sz="3100" dirty="0"/>
              <a:t>We also understand that IT changes would be required in the new version of the EMR Portal (once implemented), and some of these may be significant. We do not know what the implementation costs of this would be. </a:t>
            </a:r>
          </a:p>
          <a:p>
            <a:endParaRPr lang="en-GB" altLang="en-US" sz="2600" dirty="0">
              <a:highlight>
                <a:srgbClr val="FFFF00"/>
              </a:highlight>
            </a:endParaRPr>
          </a:p>
        </p:txBody>
      </p:sp>
    </p:spTree>
    <p:extLst>
      <p:ext uri="{BB962C8B-B14F-4D97-AF65-F5344CB8AC3E}">
        <p14:creationId xmlns:p14="http://schemas.microsoft.com/office/powerpoint/2010/main" val="185332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19</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Other factors for consideration</a:t>
            </a:r>
            <a:endParaRPr lang="en-GB" altLang="en-US" sz="900" dirty="0"/>
          </a:p>
          <a:p>
            <a:pPr>
              <a:lnSpc>
                <a:spcPct val="110000"/>
              </a:lnSpc>
            </a:pPr>
            <a:r>
              <a:rPr lang="en-GB" altLang="en-US" sz="3100" dirty="0"/>
              <a:t>Numerous other providers support secondary trading reform, and similar themes are included in other proposals which are up for CMAG review (e.g. CP356, CP357, and CP362). </a:t>
            </a:r>
          </a:p>
          <a:p>
            <a:pPr>
              <a:lnSpc>
                <a:spcPct val="110000"/>
              </a:lnSpc>
            </a:pPr>
            <a:r>
              <a:rPr lang="en-GB" altLang="en-US" sz="3100" dirty="0"/>
              <a:t>Since 2019, Ofgem has also consistently referred to secondary trading as a priority area, including in the Five Year Review of the CM Rules </a:t>
            </a:r>
            <a:r>
              <a:rPr lang="en-GB" altLang="en-US" sz="3100" dirty="0">
                <a:hlinkClick r:id="rId4"/>
              </a:rPr>
              <a:t>First Policy Consultation</a:t>
            </a:r>
            <a:r>
              <a:rPr lang="en-GB" altLang="en-US" sz="3100" dirty="0"/>
              <a:t>, which stated that:</a:t>
            </a:r>
          </a:p>
          <a:p>
            <a:pPr lvl="1">
              <a:lnSpc>
                <a:spcPct val="110000"/>
              </a:lnSpc>
            </a:pPr>
            <a:r>
              <a:rPr lang="en-GB" altLang="en-US" sz="3100" dirty="0"/>
              <a:t>restricting the secondary trading window to after the T-1 auction “limits trading to a short and potentially unpredictable period immediately before the commencement of the Delivery Year”,</a:t>
            </a:r>
          </a:p>
          <a:p>
            <a:pPr lvl="1">
              <a:lnSpc>
                <a:spcPct val="110000"/>
              </a:lnSpc>
            </a:pPr>
            <a:r>
              <a:rPr lang="en-GB" altLang="en-US" sz="3100" dirty="0"/>
              <a:t>“Capacity providers may experience significant changes to their commercial positions between the T-4 and T-1 Auctions and we do not believe it is appropriate to require them to hold a Capacity Agreement for several years”,</a:t>
            </a:r>
          </a:p>
          <a:p>
            <a:pPr lvl="1">
              <a:lnSpc>
                <a:spcPct val="110000"/>
              </a:lnSpc>
            </a:pPr>
            <a:r>
              <a:rPr lang="en-GB" altLang="en-US" sz="3100" dirty="0"/>
              <a:t>“we think it is appropriate” to extend the trading window “to the results day of the T-4 auction”. </a:t>
            </a:r>
          </a:p>
          <a:p>
            <a:endParaRPr lang="en-GB" altLang="en-US" sz="2600" dirty="0">
              <a:highlight>
                <a:srgbClr val="FFFF00"/>
              </a:highlight>
            </a:endParaRPr>
          </a:p>
        </p:txBody>
      </p:sp>
    </p:spTree>
    <p:extLst>
      <p:ext uri="{BB962C8B-B14F-4D97-AF65-F5344CB8AC3E}">
        <p14:creationId xmlns:p14="http://schemas.microsoft.com/office/powerpoint/2010/main" val="89756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2</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buClr>
                <a:srgbClr val="FE5716"/>
              </a:buClr>
              <a:buNone/>
            </a:pPr>
            <a:r>
              <a:rPr lang="en-GB" sz="4000" dirty="0">
                <a:solidFill>
                  <a:srgbClr val="FE5716"/>
                </a:solidFill>
              </a:rPr>
              <a:t>Agenda</a:t>
            </a:r>
            <a:endParaRPr lang="en-GB" altLang="en-US" sz="4000" dirty="0">
              <a:solidFill>
                <a:prstClr val="black"/>
              </a:solidFill>
            </a:endParaRPr>
          </a:p>
          <a:p>
            <a:endParaRPr lang="en-GB" altLang="en-US" sz="900" dirty="0"/>
          </a:p>
          <a:p>
            <a:r>
              <a:rPr lang="en-GB" altLang="en-US" sz="3100" dirty="0"/>
              <a:t>What is the issue?</a:t>
            </a:r>
          </a:p>
          <a:p>
            <a:r>
              <a:rPr lang="en-GB" altLang="en-US" sz="3100" dirty="0"/>
              <a:t>What is the proposed solution?</a:t>
            </a:r>
          </a:p>
          <a:p>
            <a:r>
              <a:rPr lang="en-GB" altLang="en-US" sz="3100" dirty="0"/>
              <a:t>What are the potential benefits?</a:t>
            </a:r>
          </a:p>
          <a:p>
            <a:r>
              <a:rPr lang="en-GB" altLang="en-US" sz="3100" dirty="0"/>
              <a:t>Impact on the CM Objectives</a:t>
            </a:r>
          </a:p>
          <a:p>
            <a:r>
              <a:rPr lang="en-GB" altLang="en-US" sz="3100" dirty="0"/>
              <a:t>Impact on the urgency criteria</a:t>
            </a:r>
          </a:p>
          <a:p>
            <a:r>
              <a:rPr lang="en-GB" altLang="en-US" sz="3100" dirty="0"/>
              <a:t>Other factors for consideration</a:t>
            </a:r>
          </a:p>
          <a:p>
            <a:r>
              <a:rPr lang="en-GB" altLang="en-US" sz="3100" dirty="0"/>
              <a:t>Conclusions</a:t>
            </a:r>
          </a:p>
          <a:p>
            <a:endParaRPr lang="en-GB" altLang="en-US" sz="2600" dirty="0"/>
          </a:p>
          <a:p>
            <a:endParaRPr lang="en-GB" altLang="en-US" sz="2600" dirty="0"/>
          </a:p>
          <a:p>
            <a:endParaRPr lang="en-GB" altLang="en-US" sz="2600" dirty="0"/>
          </a:p>
          <a:p>
            <a:endParaRPr lang="en-GB" altLang="en-US" sz="2600" dirty="0"/>
          </a:p>
          <a:p>
            <a:endParaRPr lang="en-GB" altLang="en-US" sz="2600" dirty="0">
              <a:highlight>
                <a:srgbClr val="FFFF00"/>
              </a:highlight>
            </a:endParaRPr>
          </a:p>
        </p:txBody>
      </p:sp>
    </p:spTree>
    <p:extLst>
      <p:ext uri="{BB962C8B-B14F-4D97-AF65-F5344CB8AC3E}">
        <p14:creationId xmlns:p14="http://schemas.microsoft.com/office/powerpoint/2010/main" val="112945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20</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Conclusions</a:t>
            </a:r>
            <a:endParaRPr lang="en-GB" altLang="en-US" sz="900" dirty="0"/>
          </a:p>
          <a:p>
            <a:pPr>
              <a:lnSpc>
                <a:spcPct val="110000"/>
              </a:lnSpc>
            </a:pPr>
            <a:r>
              <a:rPr lang="en-GB" altLang="en-US" sz="3100" dirty="0"/>
              <a:t>We believe that the secondary trading window should open after the conclusion of the T-4 auction, rather than the conclusion of the T-1 auction.</a:t>
            </a:r>
          </a:p>
          <a:p>
            <a:pPr>
              <a:lnSpc>
                <a:spcPct val="110000"/>
              </a:lnSpc>
            </a:pPr>
            <a:r>
              <a:rPr lang="en-GB" altLang="en-US" sz="3100" dirty="0"/>
              <a:t>This would make the operation of the CM more efficient, could reduce the cost to consumers (particularly resulting from the   T-1 auction), and would reduce the potential commercial impact on participants.</a:t>
            </a:r>
          </a:p>
          <a:p>
            <a:pPr>
              <a:lnSpc>
                <a:spcPct val="110000"/>
              </a:lnSpc>
            </a:pPr>
            <a:r>
              <a:rPr lang="en-GB" altLang="en-US" sz="3100" dirty="0"/>
              <a:t>We do not consider that there are any suitable alternative solutions to the core principle of the proposal. </a:t>
            </a:r>
          </a:p>
          <a:p>
            <a:pPr>
              <a:lnSpc>
                <a:spcPct val="110000"/>
              </a:lnSpc>
            </a:pPr>
            <a:r>
              <a:rPr lang="en-GB" altLang="en-US" sz="3100" dirty="0"/>
              <a:t>Ofgem agreed at the time of submission that our proposal met the urgency criteria. We continue to believe the proposal should be reviewed urgently. </a:t>
            </a:r>
          </a:p>
          <a:p>
            <a:pPr>
              <a:lnSpc>
                <a:spcPct val="110000"/>
              </a:lnSpc>
            </a:pPr>
            <a:r>
              <a:rPr lang="en-GB" altLang="en-US" sz="3100" dirty="0"/>
              <a:t>We appreciate the change will result in numerous changes to the CM Rules and the EMR Portal. However, there is strong industry support for secondary trading reform and the proposal could benefit a large number of participants. </a:t>
            </a:r>
          </a:p>
          <a:p>
            <a:pPr>
              <a:lnSpc>
                <a:spcPct val="110000"/>
              </a:lnSpc>
            </a:pPr>
            <a:endParaRPr lang="en-GB" altLang="en-US" sz="3100" dirty="0"/>
          </a:p>
          <a:p>
            <a:endParaRPr lang="en-GB" altLang="en-US" sz="2600" dirty="0">
              <a:highlight>
                <a:srgbClr val="FFFF00"/>
              </a:highlight>
            </a:endParaRPr>
          </a:p>
        </p:txBody>
      </p:sp>
    </p:spTree>
    <p:extLst>
      <p:ext uri="{BB962C8B-B14F-4D97-AF65-F5344CB8AC3E}">
        <p14:creationId xmlns:p14="http://schemas.microsoft.com/office/powerpoint/2010/main" val="244920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3</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issue?</a:t>
            </a:r>
            <a:endParaRPr lang="en-GB" altLang="en-US" sz="900" dirty="0"/>
          </a:p>
          <a:p>
            <a:pPr marL="0" indent="0">
              <a:lnSpc>
                <a:spcPct val="110000"/>
              </a:lnSpc>
              <a:buNone/>
            </a:pPr>
            <a:r>
              <a:rPr lang="en-GB" altLang="en-US" sz="3100" b="1" dirty="0"/>
              <a:t>Overview</a:t>
            </a:r>
          </a:p>
          <a:p>
            <a:pPr>
              <a:lnSpc>
                <a:spcPct val="110000"/>
              </a:lnSpc>
            </a:pPr>
            <a:r>
              <a:rPr lang="en-GB" altLang="en-US" sz="3100" dirty="0"/>
              <a:t>Under the current Capacity Market (CM) Rules, </a:t>
            </a:r>
            <a:r>
              <a:rPr lang="en-GB" altLang="en-US" sz="3100" b="1" dirty="0"/>
              <a:t>secondary trades cannot be executed until after the T-1 auction for the relevant Delivery Year</a:t>
            </a:r>
            <a:r>
              <a:rPr lang="en-GB" altLang="en-US" sz="3100" dirty="0"/>
              <a:t>.</a:t>
            </a:r>
          </a:p>
          <a:p>
            <a:pPr>
              <a:lnSpc>
                <a:spcPct val="110000"/>
              </a:lnSpc>
            </a:pPr>
            <a:r>
              <a:rPr lang="en-GB" altLang="en-US" sz="3100" dirty="0"/>
              <a:t>This causes three main issues:</a:t>
            </a:r>
          </a:p>
          <a:p>
            <a:pPr marL="803275" lvl="1" indent="-444500">
              <a:lnSpc>
                <a:spcPct val="110000"/>
              </a:lnSpc>
              <a:buFont typeface="+mj-lt"/>
              <a:buAutoNum type="arabicPeriod"/>
            </a:pPr>
            <a:r>
              <a:rPr lang="en-GB" altLang="en-US" sz="3100" dirty="0"/>
              <a:t>it means that the T-1 auction target capacity is set before any secondary trades can occur, </a:t>
            </a:r>
          </a:p>
          <a:p>
            <a:pPr marL="803275" lvl="1" indent="-444500">
              <a:lnSpc>
                <a:spcPct val="110000"/>
              </a:lnSpc>
              <a:buFont typeface="+mj-lt"/>
              <a:buAutoNum type="arabicPeriod"/>
            </a:pPr>
            <a:r>
              <a:rPr lang="en-GB" altLang="en-US" sz="3100" dirty="0"/>
              <a:t>it means that any capacity which becomes available for the Delivery Year is first offered a T-1 Agreement before there is an opportunity to accept a secondary trade, and</a:t>
            </a:r>
          </a:p>
          <a:p>
            <a:pPr marL="803275" lvl="1" indent="-444500">
              <a:lnSpc>
                <a:spcPct val="110000"/>
              </a:lnSpc>
              <a:buFont typeface="+mj-lt"/>
              <a:buAutoNum type="arabicPeriod"/>
            </a:pPr>
            <a:r>
              <a:rPr lang="en-GB" altLang="en-US" sz="3100" dirty="0"/>
              <a:t>by default it means that secondary trades have a maximum duration of one year.</a:t>
            </a:r>
          </a:p>
          <a:p>
            <a:pPr marL="342900" lvl="1" indent="-342900">
              <a:lnSpc>
                <a:spcPct val="110000"/>
              </a:lnSpc>
              <a:buFont typeface="Arial" panose="020B0604020202020204" pitchFamily="34" charset="0"/>
              <a:buChar char="•"/>
            </a:pPr>
            <a:r>
              <a:rPr lang="en-GB" altLang="en-US" sz="3100" dirty="0"/>
              <a:t>We believe this leads to inefficient operation and administration of the Capacity Market and results in additional costs for consumers.</a:t>
            </a:r>
          </a:p>
          <a:p>
            <a:pPr>
              <a:lnSpc>
                <a:spcPct val="110000"/>
              </a:lnSpc>
            </a:pPr>
            <a:endParaRPr lang="en-GB" altLang="en-US" sz="3100" dirty="0"/>
          </a:p>
          <a:p>
            <a:endParaRPr lang="en-GB" altLang="en-US" sz="2600" dirty="0">
              <a:highlight>
                <a:srgbClr val="FFFF00"/>
              </a:highlight>
            </a:endParaRPr>
          </a:p>
        </p:txBody>
      </p:sp>
    </p:spTree>
    <p:extLst>
      <p:ext uri="{BB962C8B-B14F-4D97-AF65-F5344CB8AC3E}">
        <p14:creationId xmlns:p14="http://schemas.microsoft.com/office/powerpoint/2010/main" val="320682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4</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issue?</a:t>
            </a:r>
            <a:endParaRPr lang="en-GB" altLang="en-US" sz="900" dirty="0"/>
          </a:p>
          <a:p>
            <a:pPr marL="0" indent="0">
              <a:lnSpc>
                <a:spcPct val="110000"/>
              </a:lnSpc>
              <a:buNone/>
            </a:pPr>
            <a:r>
              <a:rPr lang="en-GB" altLang="en-US" sz="3100" b="1" dirty="0"/>
              <a:t>T-1 target capacity issue</a:t>
            </a:r>
          </a:p>
          <a:p>
            <a:pPr>
              <a:lnSpc>
                <a:spcPct val="110000"/>
              </a:lnSpc>
            </a:pPr>
            <a:r>
              <a:rPr lang="en-GB" altLang="en-US" sz="3100" dirty="0"/>
              <a:t>The Secretary of State sets the target capacity for T-1 auctions with advice from National Grid ESO. The target accounts for expected gaps in capacity within the Delivery Year from previous T-4 auctions, including:</a:t>
            </a:r>
          </a:p>
          <a:p>
            <a:pPr marL="803275" lvl="1" indent="-444500">
              <a:lnSpc>
                <a:spcPct val="110000"/>
              </a:lnSpc>
            </a:pPr>
            <a:r>
              <a:rPr lang="en-GB" altLang="en-US" sz="3100" dirty="0"/>
              <a:t>‘known’ non-delivery from terminated Agreements, and</a:t>
            </a:r>
          </a:p>
          <a:p>
            <a:pPr marL="803275" lvl="1" indent="-444500">
              <a:lnSpc>
                <a:spcPct val="110000"/>
              </a:lnSpc>
            </a:pPr>
            <a:r>
              <a:rPr lang="en-GB" altLang="en-US" sz="3100" dirty="0"/>
              <a:t>‘assumed’ non-delivery based on ‘market intelligence’, even though the Capacity Agreement is still in place for that Delivery Year.</a:t>
            </a:r>
          </a:p>
          <a:p>
            <a:pPr>
              <a:lnSpc>
                <a:spcPct val="110000"/>
              </a:lnSpc>
            </a:pPr>
            <a:r>
              <a:rPr lang="en-GB" altLang="en-US" sz="3100" dirty="0"/>
              <a:t>According to the ESO, assumed non-delivery CMUs include:</a:t>
            </a:r>
          </a:p>
          <a:p>
            <a:pPr marL="803275" lvl="1" indent="-444500">
              <a:lnSpc>
                <a:spcPct val="110000"/>
              </a:lnSpc>
            </a:pPr>
            <a:r>
              <a:rPr lang="en-GB" altLang="en-US" sz="3100" dirty="0"/>
              <a:t>units which close before the Delivery Year starts,</a:t>
            </a:r>
          </a:p>
          <a:p>
            <a:pPr marL="803275" lvl="1" indent="-444500">
              <a:lnSpc>
                <a:spcPct val="110000"/>
              </a:lnSpc>
            </a:pPr>
            <a:r>
              <a:rPr lang="en-GB" altLang="en-US" sz="3100" dirty="0"/>
              <a:t>units which will be offline for the whole of the winter period, and</a:t>
            </a:r>
          </a:p>
          <a:p>
            <a:pPr marL="803275" lvl="1" indent="-444500">
              <a:lnSpc>
                <a:spcPct val="110000"/>
              </a:lnSpc>
            </a:pPr>
            <a:r>
              <a:rPr lang="en-GB" altLang="en-US" sz="3100" dirty="0"/>
              <a:t>new units which are delayed and will not be operational before the Delivery Year starts. </a:t>
            </a:r>
          </a:p>
          <a:p>
            <a:pPr>
              <a:lnSpc>
                <a:spcPct val="110000"/>
              </a:lnSpc>
            </a:pPr>
            <a:endParaRPr lang="en-GB" altLang="en-US" sz="3100" dirty="0"/>
          </a:p>
        </p:txBody>
      </p:sp>
    </p:spTree>
    <p:extLst>
      <p:ext uri="{BB962C8B-B14F-4D97-AF65-F5344CB8AC3E}">
        <p14:creationId xmlns:p14="http://schemas.microsoft.com/office/powerpoint/2010/main" val="181902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5</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issue?</a:t>
            </a:r>
            <a:endParaRPr lang="en-GB" altLang="en-US" sz="900" dirty="0"/>
          </a:p>
          <a:p>
            <a:pPr marL="0" indent="0">
              <a:lnSpc>
                <a:spcPct val="110000"/>
              </a:lnSpc>
              <a:buNone/>
            </a:pPr>
            <a:r>
              <a:rPr lang="en-GB" altLang="en-US" sz="3100" b="1" dirty="0"/>
              <a:t>T-1 target capacity issue</a:t>
            </a:r>
          </a:p>
          <a:p>
            <a:pPr>
              <a:lnSpc>
                <a:spcPct val="110000"/>
              </a:lnSpc>
            </a:pPr>
            <a:r>
              <a:rPr lang="en-GB" altLang="en-US" sz="3100" dirty="0"/>
              <a:t>This approach means the ESO assumes that capacity which hasn’t had a chance to be secondary traded is unavailable for the Delivery Year. As such, the ESO includes additional capacity in the T-1 auction target to replace it. </a:t>
            </a:r>
          </a:p>
          <a:p>
            <a:pPr>
              <a:lnSpc>
                <a:spcPct val="110000"/>
              </a:lnSpc>
            </a:pPr>
            <a:r>
              <a:rPr lang="en-GB" altLang="en-US" sz="3100" dirty="0"/>
              <a:t>This means the volume of any assumed non-delivery capacity is effectively procured twice for the same Delivery Year – once in a T-4 auction and again in the T-1 auction. </a:t>
            </a:r>
          </a:p>
          <a:p>
            <a:pPr>
              <a:lnSpc>
                <a:spcPct val="110000"/>
              </a:lnSpc>
            </a:pPr>
            <a:r>
              <a:rPr lang="en-GB" altLang="en-US" sz="3100" dirty="0"/>
              <a:t>The 2022 Electricity Capacity Report states that 1.1 GW of assumed non-delivery is included in the T-1 2023/24 auction target. This is not an insignificant volume compared to the total target (5.8 GW). In other words, 19% of the current T-1 auction target has already been procured in a previous auction. </a:t>
            </a:r>
          </a:p>
          <a:p>
            <a:pPr>
              <a:lnSpc>
                <a:spcPct val="110000"/>
              </a:lnSpc>
            </a:pPr>
            <a:r>
              <a:rPr lang="en-GB" altLang="en-US" sz="3100" dirty="0"/>
              <a:t>Procuring duplicate capacity in the T-1 has a direct cost for consumers as the same capacity is paid for twice, and the additional capacity in the T-1 auction target can drive up the clearing price (£/kW) for which all capacity is paid. </a:t>
            </a:r>
          </a:p>
        </p:txBody>
      </p:sp>
    </p:spTree>
    <p:extLst>
      <p:ext uri="{BB962C8B-B14F-4D97-AF65-F5344CB8AC3E}">
        <p14:creationId xmlns:p14="http://schemas.microsoft.com/office/powerpoint/2010/main" val="183066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6</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issue?</a:t>
            </a:r>
            <a:endParaRPr lang="en-GB" altLang="en-US" sz="900" dirty="0"/>
          </a:p>
          <a:p>
            <a:pPr marL="0" indent="0">
              <a:lnSpc>
                <a:spcPct val="110000"/>
              </a:lnSpc>
              <a:buNone/>
            </a:pPr>
            <a:r>
              <a:rPr lang="en-GB" altLang="en-US" sz="3100" b="1" dirty="0"/>
              <a:t>Secondary trading market</a:t>
            </a:r>
          </a:p>
          <a:p>
            <a:pPr>
              <a:lnSpc>
                <a:spcPct val="110000"/>
              </a:lnSpc>
            </a:pPr>
            <a:r>
              <a:rPr lang="en-GB" altLang="en-US" sz="3100" dirty="0"/>
              <a:t>For a Provider which has capacity that becomes available in a Delivery Year, accepting a secondary trade is currently the last-resort option for contracting capacity, as the T-1 auction takes place first. </a:t>
            </a:r>
          </a:p>
          <a:p>
            <a:pPr>
              <a:lnSpc>
                <a:spcPct val="110000"/>
              </a:lnSpc>
            </a:pPr>
            <a:r>
              <a:rPr lang="en-GB" altLang="en-US" sz="3100" dirty="0"/>
              <a:t>However, for a Provider which has a Capacity Agreement it cannot meet, a secondary trade is the </a:t>
            </a:r>
            <a:r>
              <a:rPr lang="en-GB" altLang="en-US" sz="3100" i="1" dirty="0"/>
              <a:t>only</a:t>
            </a:r>
            <a:r>
              <a:rPr lang="en-GB" altLang="en-US" sz="3100" dirty="0"/>
              <a:t> option available to avoid termination. If a trade cannot be arranged (e.g. because all of the ‘spare’ capacity was procured in the T-1 auction), the only outcome for these CMUs is termination with a fee of £5/kW - 35/kW, depending on the termination event. </a:t>
            </a:r>
          </a:p>
          <a:p>
            <a:pPr>
              <a:lnSpc>
                <a:spcPct val="110000"/>
              </a:lnSpc>
            </a:pPr>
            <a:r>
              <a:rPr lang="en-GB" altLang="en-US" sz="3100" dirty="0"/>
              <a:t>Essentially, the current Rules prevent market participants from balancing non-delivery risks themselves as the Delivery Partners intervene before capacity has had the chance to be secondary traded. </a:t>
            </a:r>
          </a:p>
          <a:p>
            <a:pPr>
              <a:lnSpc>
                <a:spcPct val="110000"/>
              </a:lnSpc>
            </a:pPr>
            <a:endParaRPr lang="en-GB" altLang="en-US" sz="3100" dirty="0"/>
          </a:p>
          <a:p>
            <a:endParaRPr lang="en-GB" altLang="en-US" sz="2600" dirty="0">
              <a:highlight>
                <a:srgbClr val="FFFF00"/>
              </a:highlight>
            </a:endParaRPr>
          </a:p>
        </p:txBody>
      </p:sp>
    </p:spTree>
    <p:extLst>
      <p:ext uri="{BB962C8B-B14F-4D97-AF65-F5344CB8AC3E}">
        <p14:creationId xmlns:p14="http://schemas.microsoft.com/office/powerpoint/2010/main" val="196564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7</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proposed solution?</a:t>
            </a:r>
            <a:endParaRPr lang="en-GB" altLang="en-US" sz="900" dirty="0"/>
          </a:p>
          <a:p>
            <a:pPr>
              <a:lnSpc>
                <a:spcPct val="110000"/>
              </a:lnSpc>
            </a:pPr>
            <a:r>
              <a:rPr lang="en-GB" altLang="en-US" sz="3100" b="1" dirty="0"/>
              <a:t>Allow secondary trading from the conclusion of the T-4 auction</a:t>
            </a:r>
            <a:r>
              <a:rPr lang="en-GB" altLang="en-US" sz="3100" dirty="0"/>
              <a:t>, rather than the conclusion of the T-1 auction.  </a:t>
            </a:r>
          </a:p>
          <a:p>
            <a:pPr>
              <a:lnSpc>
                <a:spcPct val="110000"/>
              </a:lnSpc>
            </a:pPr>
            <a:r>
              <a:rPr lang="en-GB" altLang="en-US" sz="3100" dirty="0"/>
              <a:t>We consider that the most appropriate time to open the secondary window would be after the T-4 auction, rather than another time between the auctions (e.g. at the T-2 point). This is because unforeseen issues with units can arise at any time after the Agreement is awarded, and allowing secondary trades to take place earlier would give Capacity Providers the best opportunity to arrange them before the Delivery Year. </a:t>
            </a:r>
          </a:p>
          <a:p>
            <a:pPr>
              <a:lnSpc>
                <a:spcPct val="110000"/>
              </a:lnSpc>
            </a:pPr>
            <a:r>
              <a:rPr lang="en-GB" altLang="en-US" sz="3100" dirty="0"/>
              <a:t>We do not consider that there are any suitable alternative solutions to our proposal. We note that transfers of a Capacity Agreement under Rule 9.2.4(b) can be undertaken after the relevant T-4 auction, but these are only applicable if ownership of the entire CMU is changing. In addition, even if this ‘workaround’ is possible in some circumstances, it is an inefficient process and adds to the administrative burden of participants and the Delivery Body. </a:t>
            </a:r>
          </a:p>
        </p:txBody>
      </p:sp>
    </p:spTree>
    <p:extLst>
      <p:ext uri="{BB962C8B-B14F-4D97-AF65-F5344CB8AC3E}">
        <p14:creationId xmlns:p14="http://schemas.microsoft.com/office/powerpoint/2010/main" val="240204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8</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proposed solution?</a:t>
            </a:r>
            <a:endParaRPr lang="en-GB" altLang="en-US" sz="900" dirty="0"/>
          </a:p>
          <a:p>
            <a:pPr>
              <a:lnSpc>
                <a:spcPct val="110000"/>
              </a:lnSpc>
            </a:pPr>
            <a:r>
              <a:rPr lang="en-GB" altLang="en-US" sz="3100" dirty="0"/>
              <a:t>Under our proposal, the core amendments would be:</a:t>
            </a:r>
          </a:p>
          <a:p>
            <a:pPr marL="715963" lvl="1" indent="-357188">
              <a:lnSpc>
                <a:spcPct val="110000"/>
              </a:lnSpc>
            </a:pPr>
            <a:r>
              <a:rPr lang="en-GB" altLang="en-US" sz="3100" dirty="0"/>
              <a:t>Rule 9.2.5 – amend the timing for when a Capacity Agreement transfer can be effected on the register to include the T-4 auction, and </a:t>
            </a:r>
          </a:p>
          <a:p>
            <a:pPr marL="715963" lvl="1" indent="-357188">
              <a:lnSpc>
                <a:spcPct val="110000"/>
              </a:lnSpc>
            </a:pPr>
            <a:r>
              <a:rPr lang="en-GB" altLang="en-US" sz="3100" dirty="0"/>
              <a:t>Rule 3.13.1 – change the reference to the timing of Secondary Trading Entrant Applications from the T-1 auction to the T-4 auction.</a:t>
            </a:r>
          </a:p>
          <a:p>
            <a:pPr>
              <a:lnSpc>
                <a:spcPct val="110000"/>
              </a:lnSpc>
            </a:pPr>
            <a:r>
              <a:rPr lang="en-GB" altLang="en-US" sz="3100" dirty="0"/>
              <a:t>As secondary trades occurring after the T-4 auction could impact the volume of capacity available in the Delivery Year, we propose that secondary trading be ‘paused’ shortly before the T-1 auction, and then resumed after the auction concludes.</a:t>
            </a:r>
          </a:p>
          <a:p>
            <a:pPr>
              <a:lnSpc>
                <a:spcPct val="110000"/>
              </a:lnSpc>
            </a:pPr>
            <a:r>
              <a:rPr lang="en-GB" altLang="en-US" sz="3100" dirty="0"/>
              <a:t>In our proposal form, we suggested that trading could take place up to six weeks before the T-1, as this would allow three weeks before the publication of the final auction parameters, and National Grid ESO could consider the impact of trades when calculating the T-1 target capacity. </a:t>
            </a:r>
          </a:p>
        </p:txBody>
      </p:sp>
    </p:spTree>
    <p:extLst>
      <p:ext uri="{BB962C8B-B14F-4D97-AF65-F5344CB8AC3E}">
        <p14:creationId xmlns:p14="http://schemas.microsoft.com/office/powerpoint/2010/main" val="342017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84211" y="6346825"/>
            <a:ext cx="8208963" cy="403225"/>
          </a:xfrm>
        </p:spPr>
        <p:txBody>
          <a:bodyPr/>
          <a:lstStyle/>
          <a:p>
            <a:r>
              <a:rPr lang="en-GB" dirty="0"/>
              <a:t>EDF Capacity Market Rules Change Proposal CP364 - CMAG Presentation | Net Zero Strategy &amp; Policy Team | PROTECT – PRIVATE | © 2022 EDF Energy Ltd. All rights Reserved.</a:t>
            </a:r>
            <a:endParaRPr lang="en-US" dirty="0"/>
          </a:p>
        </p:txBody>
      </p:sp>
      <p:sp>
        <p:nvSpPr>
          <p:cNvPr id="5" name="Slide Number Placeholder 4"/>
          <p:cNvSpPr>
            <a:spLocks noGrp="1"/>
          </p:cNvSpPr>
          <p:nvPr>
            <p:ph type="sldNum" sz="quarter" idx="11"/>
          </p:nvPr>
        </p:nvSpPr>
        <p:spPr/>
        <p:txBody>
          <a:bodyPr/>
          <a:lstStyle/>
          <a:p>
            <a:fld id="{FB731BA2-5015-7346-96D4-BAC0FFF4D11E}" type="slidenum">
              <a:rPr lang="en-US"/>
              <a:pPr/>
              <a:t>9</a:t>
            </a:fld>
            <a:endParaRPr lang="en-US"/>
          </a:p>
        </p:txBody>
      </p:sp>
      <p:sp>
        <p:nvSpPr>
          <p:cNvPr id="223235" name="Rectangle 3"/>
          <p:cNvSpPr>
            <a:spLocks noGrp="1" noChangeArrowheads="1"/>
          </p:cNvSpPr>
          <p:nvPr>
            <p:ph sz="quarter" idx="12"/>
          </p:nvPr>
        </p:nvSpPr>
        <p:spPr>
          <a:xfrm>
            <a:off x="596012" y="404663"/>
            <a:ext cx="7935212" cy="5942161"/>
          </a:xfrm>
        </p:spPr>
        <p:txBody>
          <a:bodyPr>
            <a:normAutofit fontScale="70000" lnSpcReduction="20000"/>
          </a:bodyPr>
          <a:lstStyle/>
          <a:p>
            <a:pPr marL="0" lvl="0" indent="0">
              <a:lnSpc>
                <a:spcPct val="120000"/>
              </a:lnSpc>
              <a:spcAft>
                <a:spcPts val="600"/>
              </a:spcAft>
              <a:buClr>
                <a:srgbClr val="FE5716"/>
              </a:buClr>
              <a:buNone/>
            </a:pPr>
            <a:r>
              <a:rPr lang="en-GB" sz="4000" dirty="0">
                <a:solidFill>
                  <a:srgbClr val="FE5716"/>
                </a:solidFill>
              </a:rPr>
              <a:t>What is the proposed solution?</a:t>
            </a:r>
            <a:endParaRPr lang="en-GB" altLang="en-US" sz="900" dirty="0"/>
          </a:p>
          <a:p>
            <a:pPr>
              <a:lnSpc>
                <a:spcPct val="110000"/>
              </a:lnSpc>
            </a:pPr>
            <a:r>
              <a:rPr lang="en-GB" altLang="en-US" sz="3100" dirty="0"/>
              <a:t>Our proposed Rules amendments are:</a:t>
            </a:r>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endParaRPr lang="en-GB" altLang="en-US" sz="3100" dirty="0"/>
          </a:p>
          <a:p>
            <a:pPr>
              <a:lnSpc>
                <a:spcPct val="110000"/>
              </a:lnSpc>
            </a:pPr>
            <a:r>
              <a:rPr lang="en-GB" altLang="en-US" sz="3100" dirty="0"/>
              <a:t>Changes to other parts of the Rules may also be required to reflect the two different types of Agreement – one won at auction and one through secondary trading. This is discussed further on slide 19. </a:t>
            </a:r>
          </a:p>
        </p:txBody>
      </p:sp>
      <p:pic>
        <p:nvPicPr>
          <p:cNvPr id="3" name="Picture 2">
            <a:extLst>
              <a:ext uri="{FF2B5EF4-FFF2-40B4-BE49-F238E27FC236}">
                <a16:creationId xmlns:a16="http://schemas.microsoft.com/office/drawing/2014/main" id="{D3DF230F-89E3-415F-9AAD-6C35B9F72A73}"/>
              </a:ext>
            </a:extLst>
          </p:cNvPr>
          <p:cNvPicPr>
            <a:picLocks noChangeAspect="1"/>
          </p:cNvPicPr>
          <p:nvPr/>
        </p:nvPicPr>
        <p:blipFill>
          <a:blip r:embed="rId4"/>
          <a:stretch>
            <a:fillRect/>
          </a:stretch>
        </p:blipFill>
        <p:spPr>
          <a:xfrm>
            <a:off x="202922" y="1556792"/>
            <a:ext cx="8673195" cy="2736304"/>
          </a:xfrm>
          <a:prstGeom prst="rect">
            <a:avLst/>
          </a:prstGeom>
          <a:ln>
            <a:solidFill>
              <a:schemeClr val="bg2"/>
            </a:solidFill>
          </a:ln>
        </p:spPr>
      </p:pic>
    </p:spTree>
    <p:extLst>
      <p:ext uri="{BB962C8B-B14F-4D97-AF65-F5344CB8AC3E}">
        <p14:creationId xmlns:p14="http://schemas.microsoft.com/office/powerpoint/2010/main" val="4211030712"/>
      </p:ext>
    </p:extLst>
  </p:cSld>
  <p:clrMapOvr>
    <a:masterClrMapping/>
  </p:clrMapOvr>
</p:sld>
</file>

<file path=ppt/theme/theme1.xml><?xml version="1.0" encoding="utf-8"?>
<a:theme xmlns:a="http://schemas.openxmlformats.org/drawingml/2006/main" name="EDF_Template_ORANGE_DARK_4x3">
  <a:themeElements>
    <a:clrScheme name="EDF Energy RGB NEW">
      <a:dk1>
        <a:sysClr val="windowText" lastClr="000000"/>
      </a:dk1>
      <a:lt1>
        <a:sysClr val="window" lastClr="FFFFFF"/>
      </a:lt1>
      <a:dk2>
        <a:srgbClr val="7F7F7F"/>
      </a:dk2>
      <a:lt2>
        <a:srgbClr val="BFBFBF"/>
      </a:lt2>
      <a:accent1>
        <a:srgbClr val="FE5716"/>
      </a:accent1>
      <a:accent2>
        <a:srgbClr val="FF861D"/>
      </a:accent2>
      <a:accent3>
        <a:srgbClr val="10367A"/>
      </a:accent3>
      <a:accent4>
        <a:srgbClr val="1057C8"/>
      </a:accent4>
      <a:accent5>
        <a:srgbClr val="4F9E30"/>
      </a:accent5>
      <a:accent6>
        <a:srgbClr val="C0E410"/>
      </a:accent6>
      <a:hlink>
        <a:srgbClr val="1057C8"/>
      </a:hlink>
      <a:folHlink>
        <a:srgbClr val="000000"/>
      </a:folHlink>
    </a:clrScheme>
    <a:fontScheme name="EDF Font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F_Generation_Electric-Template_ORANGE_DARK_4x3.potx" id="{A8479CFE-2566-4155-8A51-BBD695EE2CAD}" vid="{EA7B3D59-AC1D-485A-A57D-08075313FE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FBA3C30EB3B9468B4D075584D495CA" ma:contentTypeVersion="11" ma:contentTypeDescription="Create a new document." ma:contentTypeScope="" ma:versionID="f868f0031be398536bd3d157f7908e42">
  <xsd:schema xmlns:xsd="http://www.w3.org/2001/XMLSchema" xmlns:xs="http://www.w3.org/2001/XMLSchema" xmlns:p="http://schemas.microsoft.com/office/2006/metadata/properties" xmlns:ns2="a70e29a3-d32d-4832-9cad-134148b5d0f0" xmlns:ns3="70326c70-692d-47bc-80c4-b091fd99e7f0" targetNamespace="http://schemas.microsoft.com/office/2006/metadata/properties" ma:root="true" ma:fieldsID="c403a5ea1ea4081e1ef283f1f808a30a" ns2:_="" ns3:_="">
    <xsd:import namespace="a70e29a3-d32d-4832-9cad-134148b5d0f0"/>
    <xsd:import namespace="70326c70-692d-47bc-80c4-b091fd99e7f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e29a3-d32d-4832-9cad-134148b5d0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26c70-692d-47bc-80c4-b091fd99e7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BC9079-889B-45BC-8162-123C137D949D}">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a70e29a3-d32d-4832-9cad-134148b5d0f0"/>
    <ds:schemaRef ds:uri="http://schemas.microsoft.com/office/infopath/2007/PartnerControls"/>
    <ds:schemaRef ds:uri="http://purl.org/dc/terms/"/>
    <ds:schemaRef ds:uri="70326c70-692d-47bc-80c4-b091fd99e7f0"/>
    <ds:schemaRef ds:uri="http://www.w3.org/XML/1998/namespace"/>
    <ds:schemaRef ds:uri="http://purl.org/dc/dcmitype/"/>
  </ds:schemaRefs>
</ds:datastoreItem>
</file>

<file path=customXml/itemProps2.xml><?xml version="1.0" encoding="utf-8"?>
<ds:datastoreItem xmlns:ds="http://schemas.openxmlformats.org/officeDocument/2006/customXml" ds:itemID="{09792B81-AD66-4894-A07E-A658C341F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0e29a3-d32d-4832-9cad-134148b5d0f0"/>
    <ds:schemaRef ds:uri="70326c70-692d-47bc-80c4-b091fd99e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38617D-8B81-4ECC-8153-83F1FFE1A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EDF_Template_ORANGE_DARK_4x3</Template>
  <TotalTime>3379</TotalTime>
  <Words>3397</Words>
  <Application>Microsoft Office PowerPoint</Application>
  <PresentationFormat>On-screen Show (4:3)</PresentationFormat>
  <Paragraphs>184</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Frutiger LT 45 Light</vt:lpstr>
      <vt:lpstr>Frutiger LT 55 Roman</vt:lpstr>
      <vt:lpstr>EDF_Template_ORANGE_DARK_4x3</vt:lpstr>
      <vt:lpstr>EDF Capacity Market Rules Change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EDF Proposed Capacity Market Rules Change</dc:title>
  <dc:creator>Haynes, Eleanor</dc:creator>
  <cp:lastModifiedBy>Haynes, Eleanor</cp:lastModifiedBy>
  <cp:revision>146</cp:revision>
  <dcterms:created xsi:type="dcterms:W3CDTF">2021-07-13T16:43:39Z</dcterms:created>
  <dcterms:modified xsi:type="dcterms:W3CDTF">2022-11-10T16:04:06Z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0x0101006FFBA3C30EB3B9468B4D075584D495CA</vt:lpwstr>
  </property>
  <property fmtid="{D5CDD505-2E9C-101B-9397-08002B2CF9AE}" pid="3" name="_dlc_DocIdItemGuid">
    <vt:lpwstr>38f5cead-42af-48ae-b532-66943ca878d8</vt:lpwstr>
  </property>
</Properties>
</file>